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897" r:id="rId5"/>
    <p:sldId id="900" r:id="rId6"/>
    <p:sldId id="917" r:id="rId7"/>
    <p:sldId id="881" r:id="rId8"/>
    <p:sldId id="882" r:id="rId9"/>
    <p:sldId id="883" r:id="rId10"/>
    <p:sldId id="898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vořák Marek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4FE"/>
    <a:srgbClr val="FF5172"/>
    <a:srgbClr val="FB5271"/>
    <a:srgbClr val="FFFFFF"/>
    <a:srgbClr val="1D34FD"/>
    <a:srgbClr val="5D90E3"/>
    <a:srgbClr val="0D39A7"/>
    <a:srgbClr val="082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29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1F79BB8-56A3-4DE8-8337-A7788A942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69C32-E876-4EFB-9E81-03B13674D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2245" y="2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8559CA48-4389-4ABF-9447-232A6CA8894A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011B3-5B10-4088-9B97-AE8E942E4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431603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0DD32-33D6-4A48-BB8F-030EA1F977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2245" y="9431603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207EE186-FCBA-43EA-AC5B-6F14CEFF5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593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2245" y="2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420F065-6031-4389-A5FF-A3CF0B8D06C4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088" y="4778724"/>
            <a:ext cx="5440681" cy="3909864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9431603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2245" y="9431603"/>
            <a:ext cx="2947035" cy="49821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D6853EA1-8944-4D1F-AF91-C9792C45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030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45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09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50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079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119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656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333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rgbClr val="1D34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2989D406-8754-4E2C-A575-80114C8F00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5D493FEA-B112-4425-B8EF-62D47207E2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59" y="1961128"/>
            <a:ext cx="6742113" cy="627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FB527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Nadpis </a:t>
            </a:r>
            <a:r>
              <a:rPr lang="cs-CZ" err="1"/>
              <a:t>powerpointové</a:t>
            </a:r>
            <a:endParaRPr lang="cs-CZ"/>
          </a:p>
        </p:txBody>
      </p:sp>
      <p:sp>
        <p:nvSpPr>
          <p:cNvPr id="7" name="Zástupný symbol pro text 9">
            <a:extLst>
              <a:ext uri="{FF2B5EF4-FFF2-40B4-BE49-F238E27FC236}">
                <a16:creationId xmlns:a16="http://schemas.microsoft.com/office/drawing/2014/main" id="{6EF1D36D-92B6-4140-9F8F-B6549DC271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974" y="2532875"/>
            <a:ext cx="6789738" cy="1162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prezentace ve třech řádcích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D4B3A96D-78A3-42EC-9469-3C0F57F44D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8974" y="5333745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rgbClr val="FF5172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Autor</a:t>
            </a:r>
            <a:br>
              <a:rPr lang="cs-CZ"/>
            </a:br>
            <a:endParaRPr lang="cs-CZ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A94416D2-C1FF-4A1D-9896-0E03B2679FF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193" y="5337665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Místo</a:t>
            </a:r>
            <a:br>
              <a:rPr lang="cs-CZ"/>
            </a:br>
            <a:r>
              <a:rPr lang="cs-CZ"/>
              <a:t>Datum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97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0" y="1955968"/>
            <a:ext cx="10933309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201625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B4B78FC-8D0B-4213-A420-6CEEFBC111C2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z="1800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A4231B-FD8C-4C99-9D9B-80597DB0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499" y="2749255"/>
            <a:ext cx="5089849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50DB47-0D3B-4372-97D2-1569DC4A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6348" y="2749254"/>
            <a:ext cx="5183188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AB82A1A7-6BCD-4031-9F64-2FFF939C3145}"/>
              </a:ext>
            </a:extLst>
          </p:cNvPr>
          <p:cNvSpPr txBox="1">
            <a:spLocks/>
          </p:cNvSpPr>
          <p:nvPr userDrawn="1"/>
        </p:nvSpPr>
        <p:spPr>
          <a:xfrm>
            <a:off x="714165" y="1946726"/>
            <a:ext cx="10933309" cy="666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D34F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8275F84D-8AAD-4BE2-A553-49D8CAAF28AC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z="1800" smtClean="0"/>
              <a:pPr/>
              <a:t>‹#›</a:t>
            </a:fld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4774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5974254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051404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226BAD10-F4BD-4631-A6A2-FB55EB66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0" y="2622088"/>
            <a:ext cx="5974253" cy="3602866"/>
          </a:xfrm>
        </p:spPr>
        <p:txBody>
          <a:bodyPr numCol="2" spcCol="432000"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.</a:t>
            </a:r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199115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B662301A-4E30-446D-A484-5A00E132D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4B1D701B-96E8-4040-B48E-D21E34B26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179453"/>
          </a:xfrm>
        </p:spPr>
        <p:txBody>
          <a:bodyPr numCol="2" spcCol="432000"/>
          <a:lstStyle>
            <a:lvl1pPr marL="0" marR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8B072FF3-4E07-4267-9B78-94E2445F4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32875-70EF-4AC0-A134-D3ADB7F6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6CB49-0820-42B6-89CD-DB2F4881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163" y="2990155"/>
            <a:ext cx="5305637" cy="3186808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AE63F4-D13D-45EC-AD15-5C66EBE0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90153"/>
            <a:ext cx="5334000" cy="3186809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46562BDD-583B-4A65-88DB-92851E74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6">
            <a:extLst>
              <a:ext uri="{FF2B5EF4-FFF2-40B4-BE49-F238E27FC236}">
                <a16:creationId xmlns:a16="http://schemas.microsoft.com/office/drawing/2014/main" id="{C9CD2B60-8F01-48EF-9690-C43B47004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8D050E-92AA-4C46-8F85-A4970CD8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65" y="1664592"/>
            <a:ext cx="106396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C25945-9994-4643-821D-64DDAFDB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66" y="2990155"/>
            <a:ext cx="10639634" cy="318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27BDA82-160D-444E-B784-EACBE5840D0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401013" y="534087"/>
            <a:ext cx="1579001" cy="49381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1CA5033-5229-4436-9CEE-4D1F2A4C594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1999" cy="12780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93F63-F242-4F6B-BA07-FC06EF7D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65" r:id="rId4"/>
    <p:sldLayoutId id="2147483666" r:id="rId5"/>
    <p:sldLayoutId id="2147483667" r:id="rId6"/>
    <p:sldLayoutId id="2147483668" r:id="rId7"/>
    <p:sldLayoutId id="2147483652" r:id="rId8"/>
    <p:sldLayoutId id="2147483655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4F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id="{06626435-1FC9-41EB-972C-F47D289493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71919" y="1288184"/>
            <a:ext cx="9861515" cy="2831329"/>
          </a:xfrm>
        </p:spPr>
        <p:txBody>
          <a:bodyPr>
            <a:normAutofit/>
          </a:bodyPr>
          <a:lstStyle/>
          <a:p>
            <a:r>
              <a:rPr lang="cs-CZ" dirty="0">
                <a:cs typeface="+mn-cs"/>
              </a:rPr>
              <a:t>Podpora rozvoje cestovního ruchu</a:t>
            </a:r>
          </a:p>
          <a:p>
            <a:r>
              <a:rPr lang="cs-CZ" dirty="0">
                <a:cs typeface="+mn-cs"/>
              </a:rPr>
              <a:t>v Jihomoravském kraji</a:t>
            </a:r>
          </a:p>
          <a:p>
            <a:endParaRPr lang="cs-CZ" dirty="0">
              <a:solidFill>
                <a:srgbClr val="FB5271"/>
              </a:solidFill>
              <a:cs typeface="+mn-cs"/>
            </a:endParaRPr>
          </a:p>
          <a:p>
            <a:endParaRPr lang="cs-CZ" dirty="0">
              <a:solidFill>
                <a:srgbClr val="FB5271"/>
              </a:solidFill>
              <a:cs typeface="+mn-cs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0DCDACC-8C21-48F3-A851-8ED6C0791E3A}"/>
              </a:ext>
            </a:extLst>
          </p:cNvPr>
          <p:cNvSpPr txBox="1"/>
          <p:nvPr/>
        </p:nvSpPr>
        <p:spPr>
          <a:xfrm>
            <a:off x="771919" y="3226392"/>
            <a:ext cx="401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Hodonín, 9. 2. 2023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753269F-DB5F-4BCC-A73E-16167812BB9F}"/>
              </a:ext>
            </a:extLst>
          </p:cNvPr>
          <p:cNvSpPr txBox="1"/>
          <p:nvPr/>
        </p:nvSpPr>
        <p:spPr>
          <a:xfrm>
            <a:off x="771919" y="4119513"/>
            <a:ext cx="59527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Ivana Lukášková </a:t>
            </a:r>
          </a:p>
          <a:p>
            <a:r>
              <a:rPr lang="cs-CZ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oddělení cestovního ruchu, ORR JMK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1DAC888-6FDF-05EF-B789-34E2559EDF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573" y="5382535"/>
            <a:ext cx="6279424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4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114C3396-CD54-40A2-A86A-D3C75BBDB665}"/>
              </a:ext>
            </a:extLst>
          </p:cNvPr>
          <p:cNvSpPr/>
          <p:nvPr/>
        </p:nvSpPr>
        <p:spPr>
          <a:xfrm>
            <a:off x="577049" y="6178858"/>
            <a:ext cx="621436" cy="603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665" y="1264613"/>
            <a:ext cx="10293720" cy="1176929"/>
          </a:xfrm>
        </p:spPr>
        <p:txBody>
          <a:bodyPr>
            <a:noAutofit/>
          </a:bodyPr>
          <a:lstStyle/>
          <a:p>
            <a:pPr algn="ctr">
              <a:lnSpc>
                <a:spcPts val="1200"/>
              </a:lnSpc>
            </a:pPr>
            <a:r>
              <a:rPr lang="cs-CZ" sz="2500" b="1" u="none" strike="noStrike" dirty="0">
                <a:solidFill>
                  <a:srgbClr val="FB527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 jižní Moravě se ve třetím čtvrtletí ubytovalo více turistů než loni </a:t>
            </a:r>
            <a:br>
              <a:rPr lang="cs-CZ" sz="2500" b="1" u="none" strike="noStrike" dirty="0">
                <a:solidFill>
                  <a:srgbClr val="FB527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cs-CZ" sz="2500" b="1" u="none" strike="noStrike" dirty="0">
                <a:solidFill>
                  <a:srgbClr val="FB527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cs-CZ" sz="2500" b="1" u="none" strike="noStrike" dirty="0">
                <a:solidFill>
                  <a:srgbClr val="FB527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před </a:t>
            </a:r>
            <a:r>
              <a:rPr lang="cs-CZ" sz="2500" b="1" u="none" strike="noStrike" dirty="0" err="1">
                <a:solidFill>
                  <a:srgbClr val="FB527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covidem</a:t>
            </a:r>
            <a:endParaRPr lang="cs-CZ" sz="2500" dirty="0">
              <a:solidFill>
                <a:srgbClr val="FB527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65" y="2339794"/>
            <a:ext cx="8954878" cy="40631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8C86EED-447D-4197-AB01-8DA3ED55D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478" y="2255788"/>
            <a:ext cx="9410472" cy="1959217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ACA952F7-2C6B-43A8-ABB1-6326B130FA66}"/>
              </a:ext>
            </a:extLst>
          </p:cNvPr>
          <p:cNvSpPr txBox="1"/>
          <p:nvPr/>
        </p:nvSpPr>
        <p:spPr>
          <a:xfrm>
            <a:off x="856034" y="4289898"/>
            <a:ext cx="10389140" cy="173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ts val="1440"/>
              </a:lnSpc>
              <a:buFont typeface="Arial" panose="020B0604020202020204" pitchFamily="34" charset="0"/>
              <a:buChar char="•"/>
            </a:pPr>
            <a:r>
              <a:rPr lang="cs-CZ" sz="25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zahraniční turisté: 45 tisíc Poláků, 45 tisíc Slováků, 20 tisíc Němců, </a:t>
            </a:r>
          </a:p>
          <a:p>
            <a:pPr>
              <a:lnSpc>
                <a:spcPts val="1440"/>
              </a:lnSpc>
            </a:pPr>
            <a:endParaRPr lang="cs-CZ" sz="2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ts val="1440"/>
              </a:lnSpc>
            </a:pPr>
            <a:r>
              <a:rPr lang="cs-CZ" sz="25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(Rakušané a Litevci)</a:t>
            </a:r>
          </a:p>
          <a:p>
            <a:pPr>
              <a:lnSpc>
                <a:spcPts val="1440"/>
              </a:lnSpc>
            </a:pPr>
            <a:endParaRPr lang="cs-CZ" sz="2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ts val="1440"/>
              </a:lnSpc>
            </a:pPr>
            <a:endParaRPr lang="cs-CZ" sz="2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ts val="1440"/>
              </a:lnSpc>
              <a:buFont typeface="Arial" panose="020B0604020202020204" pitchFamily="34" charset="0"/>
              <a:buChar char="•"/>
            </a:pPr>
            <a:r>
              <a:rPr lang="cs-CZ" sz="25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druhá příčka v počtu ubytovaných hostů v ČR za Prahou</a:t>
            </a:r>
          </a:p>
          <a:p>
            <a:pPr>
              <a:lnSpc>
                <a:spcPts val="1440"/>
              </a:lnSpc>
            </a:pPr>
            <a:endParaRPr lang="cs-CZ" sz="2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ts val="1440"/>
              </a:lnSpc>
              <a:buFont typeface="Arial" panose="020B0604020202020204" pitchFamily="34" charset="0"/>
              <a:buChar char="•"/>
            </a:pPr>
            <a:br>
              <a:rPr lang="cs-CZ" sz="25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cs-CZ" sz="25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počet přenocování domácí turisté 2,5 noci / zahraniční pouze 1,7 noci</a:t>
            </a:r>
          </a:p>
        </p:txBody>
      </p:sp>
    </p:spTree>
    <p:extLst>
      <p:ext uri="{BB962C8B-B14F-4D97-AF65-F5344CB8AC3E}">
        <p14:creationId xmlns:p14="http://schemas.microsoft.com/office/powerpoint/2010/main" val="422113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114C3396-CD54-40A2-A86A-D3C75BBDB665}"/>
              </a:ext>
            </a:extLst>
          </p:cNvPr>
          <p:cNvSpPr/>
          <p:nvPr/>
        </p:nvSpPr>
        <p:spPr>
          <a:xfrm>
            <a:off x="577049" y="6178858"/>
            <a:ext cx="621436" cy="603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665" y="1162865"/>
            <a:ext cx="10293720" cy="1176929"/>
          </a:xfrm>
        </p:spPr>
        <p:txBody>
          <a:bodyPr>
            <a:noAutofit/>
          </a:bodyPr>
          <a:lstStyle/>
          <a:p>
            <a:pPr>
              <a:lnSpc>
                <a:spcPts val="1200"/>
              </a:lnSpc>
            </a:pPr>
            <a:r>
              <a:rPr lang="cs-CZ" sz="3200" b="1" u="none" strike="noStrike" dirty="0">
                <a:solidFill>
                  <a:srgbClr val="FB527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Činnost oddělení cestovního ruchu</a:t>
            </a:r>
            <a:endParaRPr lang="cs-CZ" sz="3200" dirty="0">
              <a:solidFill>
                <a:srgbClr val="FB527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65" y="2339794"/>
            <a:ext cx="8954878" cy="40631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CA952F7-2C6B-43A8-ABB1-6326B130FA66}"/>
              </a:ext>
            </a:extLst>
          </p:cNvPr>
          <p:cNvSpPr txBox="1"/>
          <p:nvPr/>
        </p:nvSpPr>
        <p:spPr>
          <a:xfrm>
            <a:off x="441254" y="1982943"/>
            <a:ext cx="10682374" cy="4776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rozvoje CR JMK na roky 2021 - 2027</a:t>
            </a:r>
          </a:p>
          <a:p>
            <a:pPr>
              <a:lnSpc>
                <a:spcPct val="70000"/>
              </a:lnSpc>
            </a:pPr>
            <a:endParaRPr lang="cs-CZ" sz="2800" dirty="0">
              <a:solidFill>
                <a:srgbClr val="1D34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Dotační programy a individuální dotace (KČT, vlaky,…)</a:t>
            </a:r>
          </a:p>
          <a:p>
            <a:pPr marL="342900" indent="-342900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zkvalitnění služeb TIC v JMK</a:t>
            </a:r>
          </a:p>
          <a:p>
            <a:pPr marL="342900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činnosti DMO v turistických oblastech</a:t>
            </a:r>
          </a:p>
          <a:p>
            <a:pPr marL="342900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turistické infrastruktury - Karavanové stání </a:t>
            </a:r>
          </a:p>
          <a:p>
            <a:pPr marL="342900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udržování čistoty a úpravy běžeckých lyžařských tratí</a:t>
            </a:r>
          </a:p>
          <a:p>
            <a:pPr marL="342900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1D34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a propagace (</a:t>
            </a:r>
            <a:r>
              <a:rPr lang="cs-CZ" sz="2800" dirty="0" err="1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Bikes</a:t>
            </a: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Holiday</a:t>
            </a: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Slovakiatour</a:t>
            </a: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hry k výročí Mendela,…)</a:t>
            </a:r>
          </a:p>
          <a:p>
            <a:pPr>
              <a:lnSpc>
                <a:spcPct val="70000"/>
              </a:lnSpc>
            </a:pPr>
            <a:endParaRPr lang="cs-CZ" sz="2800" dirty="0">
              <a:solidFill>
                <a:srgbClr val="1D34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CCRJM, JFNF, EKSCM</a:t>
            </a:r>
            <a:r>
              <a:rPr lang="cs-CZ" sz="25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Spolupráce s moravskými kraji </a:t>
            </a:r>
          </a:p>
          <a:p>
            <a:pPr>
              <a:lnSpc>
                <a:spcPct val="70000"/>
              </a:lnSpc>
            </a:pPr>
            <a:endParaRPr lang="cs-CZ" sz="2800" dirty="0">
              <a:solidFill>
                <a:srgbClr val="1D34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cs-CZ" sz="2800" dirty="0">
                <a:solidFill>
                  <a:srgbClr val="1D34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festivaly</a:t>
            </a:r>
          </a:p>
          <a:p>
            <a:pPr>
              <a:lnSpc>
                <a:spcPct val="70000"/>
              </a:lnSpc>
            </a:pPr>
            <a:endParaRPr lang="cs-CZ" sz="2800" dirty="0">
              <a:solidFill>
                <a:srgbClr val="1D34FE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1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114C3396-CD54-40A2-A86A-D3C75BBDB665}"/>
              </a:ext>
            </a:extLst>
          </p:cNvPr>
          <p:cNvSpPr/>
          <p:nvPr/>
        </p:nvSpPr>
        <p:spPr>
          <a:xfrm>
            <a:off x="577049" y="6178858"/>
            <a:ext cx="621436" cy="603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60" y="1653549"/>
            <a:ext cx="9544717" cy="666119"/>
          </a:xfrm>
        </p:spPr>
        <p:txBody>
          <a:bodyPr>
            <a:noAutofit/>
          </a:bodyPr>
          <a:lstStyle/>
          <a:p>
            <a:r>
              <a:rPr lang="cs-CZ" sz="3200" dirty="0"/>
              <a:t>Dotační program Podpora zkvalitnění služeb turistických informačních center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7" y="2719356"/>
            <a:ext cx="8954878" cy="40631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2200" b="1" dirty="0">
                <a:latin typeface="Arial"/>
                <a:cs typeface="Arial"/>
              </a:rPr>
              <a:t>Cílem dotačního programu je podpora zkvalitnění služeb poskytovaných TIC, zejména prodloužení doby a personální posílení v turistické sezóně</a:t>
            </a:r>
          </a:p>
          <a:p>
            <a:pPr algn="just"/>
            <a:endParaRPr lang="cs-CZ" sz="2200" b="1" dirty="0"/>
          </a:p>
          <a:p>
            <a:pPr marL="0" indent="0">
              <a:buNone/>
            </a:pPr>
            <a:r>
              <a:rPr lang="cs-CZ" sz="2200" b="1" dirty="0">
                <a:latin typeface="Arial"/>
                <a:cs typeface="Arial"/>
              </a:rPr>
              <a:t>Příjemce:</a:t>
            </a:r>
            <a:r>
              <a:rPr lang="cs-CZ" sz="2200" dirty="0">
                <a:latin typeface="Arial"/>
                <a:cs typeface="Arial"/>
              </a:rPr>
              <a:t> fyzické nebo právnické osoby s právní osobností provozující certifikované turistické informační centrum na území JMK</a:t>
            </a:r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b="1" dirty="0">
                <a:latin typeface="Arial"/>
                <a:cs typeface="Arial"/>
              </a:rPr>
              <a:t>Alokace dotačního programu:  </a:t>
            </a:r>
            <a:r>
              <a:rPr lang="cs-CZ" sz="2200" b="1" dirty="0">
                <a:solidFill>
                  <a:srgbClr val="FF5172"/>
                </a:solidFill>
                <a:latin typeface="Arial"/>
                <a:cs typeface="Arial"/>
              </a:rPr>
              <a:t>2 200 000 Kč</a:t>
            </a:r>
          </a:p>
          <a:p>
            <a:pPr algn="just"/>
            <a:endParaRPr lang="cs-CZ" sz="20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85456AB-47D5-472B-AFCA-8A69FC0F146C}"/>
              </a:ext>
            </a:extLst>
          </p:cNvPr>
          <p:cNvSpPr txBox="1"/>
          <p:nvPr/>
        </p:nvSpPr>
        <p:spPr>
          <a:xfrm>
            <a:off x="9224211" y="1555701"/>
            <a:ext cx="2967789" cy="86280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Příjem žádostí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13.02.2023 – 28.02.2023</a:t>
            </a: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Výše dotace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25 000 Kč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 50 000 Kč</a:t>
            </a: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Kontaktní osoba</a:t>
            </a:r>
          </a:p>
          <a:p>
            <a:pPr algn="ctr">
              <a:spcAft>
                <a:spcPts val="500"/>
              </a:spcAft>
            </a:pPr>
            <a:r>
              <a:rPr lang="cs-CZ" sz="1300" dirty="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Bc. Jaroslava Hrušková</a:t>
            </a:r>
          </a:p>
          <a:p>
            <a:pPr algn="ctr">
              <a:spcAft>
                <a:spcPts val="500"/>
              </a:spcAft>
            </a:pPr>
            <a:r>
              <a:rPr lang="cs-CZ" sz="1300" dirty="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hruskova.jaroslava@jmk.cz</a:t>
            </a: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863848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114C3396-CD54-40A2-A86A-D3C75BBDB665}"/>
              </a:ext>
            </a:extLst>
          </p:cNvPr>
          <p:cNvSpPr/>
          <p:nvPr/>
        </p:nvSpPr>
        <p:spPr>
          <a:xfrm>
            <a:off x="577049" y="6178858"/>
            <a:ext cx="621436" cy="603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60" y="1653549"/>
            <a:ext cx="9544717" cy="666119"/>
          </a:xfrm>
        </p:spPr>
        <p:txBody>
          <a:bodyPr>
            <a:noAutofit/>
          </a:bodyPr>
          <a:lstStyle/>
          <a:p>
            <a:r>
              <a:rPr lang="cs-CZ" sz="3200" dirty="0">
                <a:latin typeface="Arial"/>
                <a:cs typeface="Arial"/>
              </a:rPr>
              <a:t>Dotační program Podpora činnosti destinačních organizací v turistických oblastech v roce 2022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48" y="2606280"/>
            <a:ext cx="8954878" cy="40631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2200" b="1" dirty="0"/>
              <a:t>Cílem dotačního programu je podpora činnosti certifikovaných destinačních organizací ve vymezených turistických oblastech Jihomoravského kraje</a:t>
            </a:r>
          </a:p>
          <a:p>
            <a:pPr marL="0" indent="0" algn="just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b="1" dirty="0"/>
              <a:t>Příjemce: </a:t>
            </a:r>
            <a:r>
              <a:rPr lang="cs-CZ" sz="2200" dirty="0"/>
              <a:t>právnická osoba, která je platně certifikovaná jako oblastní organizace destinačního managementu pro turistickou oblast JMK</a:t>
            </a:r>
            <a:endParaRPr lang="cs-CZ" sz="2200" b="1" dirty="0"/>
          </a:p>
          <a:p>
            <a:endParaRPr lang="cs-CZ" sz="2200" b="1" dirty="0"/>
          </a:p>
          <a:p>
            <a:pPr marL="0" indent="0">
              <a:buNone/>
            </a:pPr>
            <a:r>
              <a:rPr lang="cs-CZ" sz="2200" b="1" dirty="0">
                <a:latin typeface="Arial"/>
                <a:cs typeface="Arial"/>
              </a:rPr>
              <a:t>Alokace dotačního programu :  </a:t>
            </a:r>
            <a:r>
              <a:rPr lang="cs-CZ" sz="2200" b="1" dirty="0">
                <a:solidFill>
                  <a:srgbClr val="FF5172"/>
                </a:solidFill>
                <a:latin typeface="Arial"/>
                <a:cs typeface="Arial"/>
              </a:rPr>
              <a:t>3 500 000 Kč</a:t>
            </a:r>
          </a:p>
          <a:p>
            <a:pPr algn="just"/>
            <a:endParaRPr lang="cs-CZ" sz="20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sz="20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85456AB-47D5-472B-AFCA-8A69FC0F146C}"/>
              </a:ext>
            </a:extLst>
          </p:cNvPr>
          <p:cNvSpPr txBox="1"/>
          <p:nvPr/>
        </p:nvSpPr>
        <p:spPr>
          <a:xfrm>
            <a:off x="9224211" y="1555701"/>
            <a:ext cx="2967789" cy="86280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Příjem žádostí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/>
                <a:cs typeface="Arial"/>
              </a:rPr>
              <a:t> konec dubna 2023</a:t>
            </a:r>
            <a:endParaRPr lang="cs-CZ" sz="16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Výše dotace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50 000 Kč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 600 000 Kč</a:t>
            </a: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Kontaktní osoba</a:t>
            </a:r>
          </a:p>
          <a:p>
            <a:pPr algn="ctr">
              <a:spcAft>
                <a:spcPts val="500"/>
              </a:spcAft>
            </a:pPr>
            <a:r>
              <a:rPr lang="cs-CZ" sz="1300" dirty="0">
                <a:solidFill>
                  <a:srgbClr val="1D34FD"/>
                </a:solidFill>
                <a:latin typeface="Arial"/>
                <a:cs typeface="Arial"/>
              </a:rPr>
              <a:t>Mgr. Soňa Šírová</a:t>
            </a: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300" dirty="0">
                <a:solidFill>
                  <a:srgbClr val="1D34FD"/>
                </a:solidFill>
                <a:latin typeface="Arial"/>
                <a:cs typeface="Arial"/>
              </a:rPr>
              <a:t>sirova.sona@jmk.cz</a:t>
            </a: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81497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114C3396-CD54-40A2-A86A-D3C75BBDB665}"/>
              </a:ext>
            </a:extLst>
          </p:cNvPr>
          <p:cNvSpPr/>
          <p:nvPr/>
        </p:nvSpPr>
        <p:spPr>
          <a:xfrm>
            <a:off x="577049" y="6178858"/>
            <a:ext cx="621436" cy="603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333" y="1555701"/>
            <a:ext cx="9544717" cy="666119"/>
          </a:xfrm>
        </p:spPr>
        <p:txBody>
          <a:bodyPr>
            <a:noAutofit/>
          </a:bodyPr>
          <a:lstStyle/>
          <a:p>
            <a:r>
              <a:rPr lang="cs-CZ" sz="3200" dirty="0">
                <a:latin typeface="Arial"/>
                <a:cs typeface="Arial"/>
              </a:rPr>
              <a:t>Dotační program Rozvoj turistické infrastruktury Jihomoravského kraje – Karavanové stání 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293" y="2554879"/>
            <a:ext cx="8954878" cy="40631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2200" b="1" dirty="0">
                <a:latin typeface="Arial"/>
                <a:cs typeface="Arial"/>
              </a:rPr>
              <a:t>Cílem dotačního programu je podpořit vznik chybějící doprovodné turistické infrastruktury v Jihomoravském kraji, konkrétně karavanové stání.</a:t>
            </a:r>
          </a:p>
          <a:p>
            <a:pPr algn="just"/>
            <a:endParaRPr lang="cs-CZ" sz="2200" b="1" dirty="0"/>
          </a:p>
          <a:p>
            <a:pPr marL="0" indent="0">
              <a:buNone/>
            </a:pPr>
            <a:r>
              <a:rPr lang="cs-CZ" sz="2200" b="1" dirty="0">
                <a:latin typeface="Arial"/>
                <a:cs typeface="Arial"/>
              </a:rPr>
              <a:t>Příjemce:</a:t>
            </a:r>
            <a:r>
              <a:rPr lang="cs-CZ" sz="2200" dirty="0">
                <a:latin typeface="Arial"/>
                <a:cs typeface="Arial"/>
              </a:rPr>
              <a:t> vlastníci nebo osoby mající souhlas vlastníka s vybudováním a následným provozováním karavanových stání pro obytné automobily a obytné přívěsy</a:t>
            </a:r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b="1" dirty="0">
                <a:latin typeface="Arial"/>
                <a:cs typeface="Arial"/>
              </a:rPr>
              <a:t>Alokace dotačního programu:  </a:t>
            </a:r>
            <a:r>
              <a:rPr lang="cs-CZ" sz="2200" b="1" dirty="0">
                <a:solidFill>
                  <a:srgbClr val="FF5172"/>
                </a:solidFill>
                <a:latin typeface="Arial"/>
                <a:cs typeface="Arial"/>
              </a:rPr>
              <a:t>3 000 000 Kč</a:t>
            </a:r>
          </a:p>
          <a:p>
            <a:pPr algn="just"/>
            <a:endParaRPr lang="cs-CZ" sz="20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sz="20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sz="20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algn="just"/>
            <a:endParaRPr lang="cs-CZ" b="1" dirty="0"/>
          </a:p>
          <a:p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endParaRPr lang="cs-CZ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sz="1600" b="1" dirty="0">
              <a:latin typeface="Work San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85456AB-47D5-472B-AFCA-8A69FC0F146C}"/>
              </a:ext>
            </a:extLst>
          </p:cNvPr>
          <p:cNvSpPr txBox="1"/>
          <p:nvPr/>
        </p:nvSpPr>
        <p:spPr>
          <a:xfrm>
            <a:off x="9224211" y="1888760"/>
            <a:ext cx="2967789" cy="8271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/>
                <a:cs typeface="Arial"/>
              </a:rPr>
              <a:t>Příjem žádostí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/>
                <a:cs typeface="Arial"/>
              </a:rPr>
              <a:t> 13.02.2023 – 28.02.2023</a:t>
            </a: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/>
                <a:cs typeface="Arial"/>
              </a:rPr>
              <a:t>Výše dotace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/>
                <a:cs typeface="Arial"/>
              </a:rPr>
              <a:t>Min. 50 000 Kč</a:t>
            </a:r>
          </a:p>
          <a:p>
            <a:pPr algn="ctr">
              <a:spcAft>
                <a:spcPts val="500"/>
              </a:spcAft>
            </a:pPr>
            <a:r>
              <a:rPr lang="cs-CZ" sz="1600" dirty="0">
                <a:solidFill>
                  <a:srgbClr val="1D34FD"/>
                </a:solidFill>
                <a:latin typeface="Arial"/>
                <a:cs typeface="Arial"/>
              </a:rPr>
              <a:t>Max. 500 000 Kč</a:t>
            </a: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600" b="1" dirty="0">
              <a:solidFill>
                <a:srgbClr val="FF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600" b="1" dirty="0">
                <a:solidFill>
                  <a:srgbClr val="FF5172"/>
                </a:solidFill>
                <a:latin typeface="Arial"/>
                <a:cs typeface="Arial"/>
              </a:rPr>
              <a:t>Kontaktní osoba</a:t>
            </a:r>
          </a:p>
          <a:p>
            <a:pPr algn="ctr">
              <a:spcAft>
                <a:spcPts val="500"/>
              </a:spcAft>
            </a:pPr>
            <a:r>
              <a:rPr lang="cs-CZ" sz="1300" dirty="0">
                <a:solidFill>
                  <a:srgbClr val="1D34FD"/>
                </a:solidFill>
                <a:latin typeface="Arial"/>
                <a:cs typeface="Arial"/>
              </a:rPr>
              <a:t>Mgr. Soňa Šírová</a:t>
            </a: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r>
              <a:rPr lang="cs-CZ" sz="1300" dirty="0">
                <a:solidFill>
                  <a:srgbClr val="1D34FD"/>
                </a:solidFill>
                <a:latin typeface="Arial"/>
                <a:cs typeface="Arial"/>
              </a:rPr>
              <a:t>sirova.sona@jmk.cz</a:t>
            </a: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500"/>
              </a:spcAft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500"/>
              </a:spcAft>
              <a:buBlip>
                <a:blip r:embed="rId3"/>
              </a:buBlip>
            </a:pPr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300" dirty="0">
              <a:solidFill>
                <a:srgbClr val="1D34F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  <a:p>
            <a:pPr marL="342900" lvl="0" indent="-342900">
              <a:spcAft>
                <a:spcPts val="500"/>
              </a:spcAft>
              <a:buBlip>
                <a:blip r:embed="rId3"/>
              </a:buBlip>
              <a:defRPr/>
            </a:pPr>
            <a:endParaRPr lang="cs-CZ" sz="1600" dirty="0">
              <a:solidFill>
                <a:srgbClr val="1D34FD"/>
              </a:solidFill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1753716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id="{06626435-1FC9-41EB-972C-F47D289493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555" y="1741602"/>
            <a:ext cx="7649548" cy="4281632"/>
          </a:xfrm>
        </p:spPr>
        <p:txBody>
          <a:bodyPr>
            <a:normAutofit/>
          </a:bodyPr>
          <a:lstStyle/>
          <a:p>
            <a:r>
              <a:rPr lang="cs-CZ" dirty="0"/>
              <a:t>Děkuji za pozornost a spolupráci</a:t>
            </a:r>
            <a:endParaRPr lang="cs-CZ" dirty="0">
              <a:solidFill>
                <a:srgbClr val="FB5271"/>
              </a:solidFill>
              <a:cs typeface="+mn-cs"/>
            </a:endParaRPr>
          </a:p>
          <a:p>
            <a:endParaRPr lang="cs-CZ" dirty="0">
              <a:solidFill>
                <a:srgbClr val="FB5271"/>
              </a:solidFill>
              <a:cs typeface="+mn-cs"/>
            </a:endParaRPr>
          </a:p>
          <a:p>
            <a:r>
              <a:rPr lang="cs-CZ" sz="3000" dirty="0">
                <a:solidFill>
                  <a:srgbClr val="FB5271"/>
                </a:solidFill>
                <a:cs typeface="+mn-cs"/>
              </a:rPr>
              <a:t>Ivana Lukášková</a:t>
            </a:r>
          </a:p>
          <a:p>
            <a:r>
              <a:rPr lang="cs-CZ" sz="3000" dirty="0">
                <a:solidFill>
                  <a:srgbClr val="FB5271"/>
                </a:solidFill>
                <a:cs typeface="+mn-cs"/>
              </a:rPr>
              <a:t>541 651 343</a:t>
            </a:r>
          </a:p>
          <a:p>
            <a:r>
              <a:rPr lang="cs-CZ" sz="3000" dirty="0">
                <a:solidFill>
                  <a:srgbClr val="FB5271"/>
                </a:solidFill>
                <a:cs typeface="+mn-cs"/>
              </a:rPr>
              <a:t>Lukaskova.ivana@jmk.cz</a:t>
            </a:r>
            <a:endParaRPr lang="cs-CZ" sz="3000" dirty="0">
              <a:solidFill>
                <a:srgbClr val="FF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593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3" id="{DFF51317-F0B9-4485-9474-65A9BD096B2C}" vid="{2D86450D-81E1-4884-8FA3-5F237CE798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9723BE3D41F70419CA45C4B78CA58F7" ma:contentTypeVersion="14" ma:contentTypeDescription="Vytvoří nový dokument" ma:contentTypeScope="" ma:versionID="ec8777ff967b33fc6b2903d714b37fac">
  <xsd:schema xmlns:xsd="http://www.w3.org/2001/XMLSchema" xmlns:xs="http://www.w3.org/2001/XMLSchema" xmlns:p="http://schemas.microsoft.com/office/2006/metadata/properties" xmlns:ns2="dd44f18e-5df9-442b-a475-5962878c3dfc" xmlns:ns3="4cc1ea81-3f73-4be6-bc93-a6df2446c352" targetNamespace="http://schemas.microsoft.com/office/2006/metadata/properties" ma:root="true" ma:fieldsID="bcabe36e19a8298973a4bc92b6ea3a65" ns2:_="" ns3:_="">
    <xsd:import namespace="dd44f18e-5df9-442b-a475-5962878c3dfc"/>
    <xsd:import namespace="4cc1ea81-3f73-4be6-bc93-a6df2446c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4f18e-5df9-442b-a475-5962878c3d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Značky obrázků" ma:readOnly="false" ma:fieldId="{5cf76f15-5ced-4ddc-b409-7134ff3c332f}" ma:taxonomyMulti="true" ma:sspId="00968d64-1f8e-441e-963a-d9e2b80488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1ea81-3f73-4be6-bc93-a6df2446c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7c3cf2a-0590-4a19-bb5c-2852ff227d34}" ma:internalName="TaxCatchAll" ma:showField="CatchAllData" ma:web="4cc1ea81-3f73-4be6-bc93-a6df2446c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44f18e-5df9-442b-a475-5962878c3dfc">
      <Terms xmlns="http://schemas.microsoft.com/office/infopath/2007/PartnerControls"/>
    </lcf76f155ced4ddcb4097134ff3c332f>
    <TaxCatchAll xmlns="4cc1ea81-3f73-4be6-bc93-a6df2446c352" xsi:nil="true"/>
  </documentManagement>
</p:properties>
</file>

<file path=customXml/itemProps1.xml><?xml version="1.0" encoding="utf-8"?>
<ds:datastoreItem xmlns:ds="http://schemas.openxmlformats.org/officeDocument/2006/customXml" ds:itemID="{BCF24D47-4AC4-4BC5-8573-C9EB121C2D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35F370-9979-4D39-AE01-5FDE5C5F3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44f18e-5df9-442b-a475-5962878c3dfc"/>
    <ds:schemaRef ds:uri="4cc1ea81-3f73-4be6-bc93-a6df2446c3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97E3B0-144C-4472-883C-FE720ED165A6}">
  <ds:schemaRefs>
    <ds:schemaRef ds:uri="http://purl.org/dc/elements/1.1/"/>
    <ds:schemaRef ds:uri="http://schemas.microsoft.com/office/2006/metadata/properties"/>
    <ds:schemaRef ds:uri="4cc1ea81-3f73-4be6-bc93-a6df2446c352"/>
    <ds:schemaRef ds:uri="dd44f18e-5df9-442b-a475-5962878c3d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Prezentace3</Template>
  <TotalTime>864</TotalTime>
  <Words>442</Words>
  <Application>Microsoft Office PowerPoint</Application>
  <PresentationFormat>Širokoúhlá obrazovka</PresentationFormat>
  <Paragraphs>371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Work Sans</vt:lpstr>
      <vt:lpstr>Motiv Office</vt:lpstr>
      <vt:lpstr>Prezentace aplikace PowerPoint</vt:lpstr>
      <vt:lpstr>Na jižní Moravě se ve třetím čtvrtletí ubytovalo více turistů než loni   i před covidem</vt:lpstr>
      <vt:lpstr>Činnost oddělení cestovního ruchu</vt:lpstr>
      <vt:lpstr>Dotační program Podpora zkvalitnění služeb turistických informačních center </vt:lpstr>
      <vt:lpstr>Dotační program Podpora činnosti destinačních organizací v turistických oblastech v roce 2022 </vt:lpstr>
      <vt:lpstr>Dotační program Rozvoj turistické infrastruktury Jihomoravského kraje – Karavanové stání 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Lachout Jan</dc:creator>
  <cp:lastModifiedBy>Paulíková Šárka</cp:lastModifiedBy>
  <cp:revision>33</cp:revision>
  <cp:lastPrinted>2022-11-18T14:55:32Z</cp:lastPrinted>
  <dcterms:created xsi:type="dcterms:W3CDTF">2019-09-12T11:49:24Z</dcterms:created>
  <dcterms:modified xsi:type="dcterms:W3CDTF">2023-02-13T09:25:13Z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0x010100C9723BE3D41F70419CA45C4B78CA58F7</vt:lpwstr>
  </property>
  <property fmtid="{D5CDD505-2E9C-101B-9397-08002B2CF9AE}" pid="3" name="MediaServiceImageTags">
    <vt:lpwstr/>
  </property>
  <property fmtid="{D5CDD505-2E9C-101B-9397-08002B2CF9AE}" pid="4" name="MSIP_Label_690ebb53-23a2-471a-9c6e-17bd0d11311e_Enabled">
    <vt:lpwstr>true</vt:lpwstr>
  </property>
  <property fmtid="{D5CDD505-2E9C-101B-9397-08002B2CF9AE}" pid="5" name="MSIP_Label_690ebb53-23a2-471a-9c6e-17bd0d11311e_SetDate">
    <vt:lpwstr>2023-02-13T08:43:52Z</vt:lpwstr>
  </property>
  <property fmtid="{D5CDD505-2E9C-101B-9397-08002B2CF9AE}" pid="6" name="MSIP_Label_690ebb53-23a2-471a-9c6e-17bd0d11311e_Method">
    <vt:lpwstr>Privileged</vt:lpwstr>
  </property>
  <property fmtid="{D5CDD505-2E9C-101B-9397-08002B2CF9AE}" pid="7" name="MSIP_Label_690ebb53-23a2-471a-9c6e-17bd0d11311e_Name">
    <vt:lpwstr>690ebb53-23a2-471a-9c6e-17bd0d11311e</vt:lpwstr>
  </property>
  <property fmtid="{D5CDD505-2E9C-101B-9397-08002B2CF9AE}" pid="8" name="MSIP_Label_690ebb53-23a2-471a-9c6e-17bd0d11311e_SiteId">
    <vt:lpwstr>418bc066-1b00-4aad-ad98-9ead95bb26a9</vt:lpwstr>
  </property>
  <property fmtid="{D5CDD505-2E9C-101B-9397-08002B2CF9AE}" pid="9" name="MSIP_Label_690ebb53-23a2-471a-9c6e-17bd0d11311e_ContentBits">
    <vt:lpwstr>0</vt:lpwstr>
  </property>
</Properties>
</file>