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831" r:id="rId5"/>
    <p:sldId id="834" r:id="rId6"/>
    <p:sldId id="884" r:id="rId7"/>
    <p:sldId id="888" r:id="rId8"/>
    <p:sldId id="886" r:id="rId9"/>
    <p:sldId id="885" r:id="rId10"/>
    <p:sldId id="887" r:id="rId11"/>
    <p:sldId id="371" r:id="rId12"/>
    <p:sldId id="756" r:id="rId13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vořák Marek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4FE"/>
    <a:srgbClr val="5D90E3"/>
    <a:srgbClr val="FB5271"/>
    <a:srgbClr val="0D39A7"/>
    <a:srgbClr val="FF5172"/>
    <a:srgbClr val="1D34FD"/>
    <a:srgbClr val="082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B4AE76-F3ED-4D2F-9D0A-878A421F4F38}" v="13" dt="2023-02-01T06:48:02.0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88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1F79BB8-56A3-4DE8-8337-A7788A9423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7035" cy="498214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AF69C32-E876-4EFB-9E81-03B13674DA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2244" y="1"/>
            <a:ext cx="2947035" cy="498214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/>
            </a:lvl1pPr>
          </a:lstStyle>
          <a:p>
            <a:fld id="{8559CA48-4389-4ABF-9447-232A6CA8894A}" type="datetimeFigureOut">
              <a:rPr lang="cs-CZ" smtClean="0"/>
              <a:t>08.02.2023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7011B3-5B10-4088-9B97-AE8E942E47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31601"/>
            <a:ext cx="2947035" cy="498214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ED0DD32-33D6-4A48-BB8F-030EA1F977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2244" y="9431601"/>
            <a:ext cx="2947035" cy="498214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/>
            </a:lvl1pPr>
          </a:lstStyle>
          <a:p>
            <a:fld id="{207EE186-FCBA-43EA-AC5B-6F14CEFF5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59348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7035" cy="498214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2244" y="1"/>
            <a:ext cx="2947035" cy="498214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/>
            </a:lvl1pPr>
          </a:lstStyle>
          <a:p>
            <a:fld id="{5420F065-6031-4389-A5FF-A3CF0B8D06C4}" type="datetimeFigureOut">
              <a:rPr lang="cs-CZ" smtClean="0"/>
              <a:t>08.02.2023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7" tIns="45734" rIns="91467" bIns="4573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0086" y="4778723"/>
            <a:ext cx="5440681" cy="3909865"/>
          </a:xfrm>
          <a:prstGeom prst="rect">
            <a:avLst/>
          </a:prstGeom>
        </p:spPr>
        <p:txBody>
          <a:bodyPr vert="horz" lIns="91467" tIns="45734" rIns="91467" bIns="45734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431601"/>
            <a:ext cx="2947035" cy="498214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2244" y="9431601"/>
            <a:ext cx="2947035" cy="498214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/>
            </a:lvl1pPr>
          </a:lstStyle>
          <a:p>
            <a:fld id="{D6853EA1-8944-4D1F-AF91-C9792C4511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03077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E96D0-710F-46FE-B1DE-8C082A7B3DB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956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6D0-710F-46FE-B1DE-8C082A7B3DB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2512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E96D0-710F-46FE-B1DE-8C082A7B3DB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18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rgbClr val="1D34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2989D406-8754-4E2C-A575-80114C8F00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ástupný symbol pro text 7">
            <a:extLst>
              <a:ext uri="{FF2B5EF4-FFF2-40B4-BE49-F238E27FC236}">
                <a16:creationId xmlns:a16="http://schemas.microsoft.com/office/drawing/2014/main" id="{5D493FEA-B112-4425-B8EF-62D47207E2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4959" y="1961128"/>
            <a:ext cx="6742113" cy="627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baseline="0">
                <a:solidFill>
                  <a:srgbClr val="FB527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Nadpis </a:t>
            </a:r>
            <a:r>
              <a:rPr lang="cs-CZ" err="1"/>
              <a:t>powerpointové</a:t>
            </a:r>
            <a:endParaRPr lang="cs-CZ"/>
          </a:p>
        </p:txBody>
      </p:sp>
      <p:sp>
        <p:nvSpPr>
          <p:cNvPr id="7" name="Zástupný symbol pro text 9">
            <a:extLst>
              <a:ext uri="{FF2B5EF4-FFF2-40B4-BE49-F238E27FC236}">
                <a16:creationId xmlns:a16="http://schemas.microsoft.com/office/drawing/2014/main" id="{6EF1D36D-92B6-4140-9F8F-B6549DC271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974" y="2532875"/>
            <a:ext cx="6789738" cy="11620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prezentace ve třech řádcích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D4B3A96D-78A3-42EC-9469-3C0F57F44D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8974" y="5333745"/>
            <a:ext cx="2883368" cy="76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 i="0" baseline="0">
                <a:solidFill>
                  <a:srgbClr val="FF5172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Autor</a:t>
            </a:r>
            <a:br>
              <a:rPr lang="cs-CZ"/>
            </a:br>
            <a:endParaRPr lang="cs-CZ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A94416D2-C1FF-4A1D-9896-0E03B2679F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2193" y="5337665"/>
            <a:ext cx="2883368" cy="76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Místo</a:t>
            </a:r>
            <a:br>
              <a:rPr lang="cs-CZ"/>
            </a:br>
            <a:r>
              <a:rPr lang="cs-CZ"/>
              <a:t>Datum</a:t>
            </a:r>
            <a:br>
              <a:rPr lang="cs-CZ"/>
            </a:b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976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2" y="2130430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14401" y="3886200"/>
            <a:ext cx="9448801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98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pos="57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10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6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6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08.02.2023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850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7">
            <a:extLst>
              <a:ext uri="{FF2B5EF4-FFF2-40B4-BE49-F238E27FC236}">
                <a16:creationId xmlns:a16="http://schemas.microsoft.com/office/drawing/2014/main" id="{3ED73D65-664C-F345-8BD3-7F7CB66C95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2274" y="1909923"/>
            <a:ext cx="5915297" cy="627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baseline="0">
                <a:solidFill>
                  <a:srgbClr val="1D34FE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5" name="Zástupný symbol pro text 13">
            <a:extLst>
              <a:ext uri="{FF2B5EF4-FFF2-40B4-BE49-F238E27FC236}">
                <a16:creationId xmlns:a16="http://schemas.microsoft.com/office/drawing/2014/main" id="{98CD17C1-1E1E-7B47-A570-835BED9B6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1468" y="5914424"/>
            <a:ext cx="860226" cy="455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i="0" baseline="0">
                <a:solidFill>
                  <a:srgbClr val="FB527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/ XX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550E457D-5F76-DE40-8743-CB5001B0FD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3570" y="2713491"/>
            <a:ext cx="10550812" cy="2403475"/>
          </a:xfrm>
          <a:prstGeom prst="rect">
            <a:avLst/>
          </a:prstGeom>
        </p:spPr>
        <p:txBody>
          <a:bodyPr/>
          <a:lstStyle>
            <a:lvl1pPr>
              <a:lnSpc>
                <a:spcPct val="50000"/>
              </a:lnSpc>
              <a:defRPr sz="1800" baseline="0">
                <a:solidFill>
                  <a:srgbClr val="1D34FE"/>
                </a:solidFill>
              </a:defRPr>
            </a:lvl1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1985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11094-511F-4164-8B16-47B4F5144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490" y="1955968"/>
            <a:ext cx="10933309" cy="666119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F732D0-B3BD-40E0-950B-C9CCCF071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91" y="2876689"/>
            <a:ext cx="10933309" cy="201625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číslo snímku 6">
            <a:extLst>
              <a:ext uri="{FF2B5EF4-FFF2-40B4-BE49-F238E27FC236}">
                <a16:creationId xmlns:a16="http://schemas.microsoft.com/office/drawing/2014/main" id="{8B4B78FC-8D0B-4213-A420-6CEEFBC111C2}"/>
              </a:ext>
            </a:extLst>
          </p:cNvPr>
          <p:cNvSpPr txBox="1">
            <a:spLocks/>
          </p:cNvSpPr>
          <p:nvPr userDrawn="1"/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2400" kern="1200">
                <a:solidFill>
                  <a:srgbClr val="1D34F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3C887-C2D9-4063-9D02-E1F67878979A}" type="slidenum">
              <a:rPr lang="cs-CZ" sz="1800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31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EA4231B-FD8C-4C99-9D9B-80597DB0F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499" y="2749255"/>
            <a:ext cx="5089849" cy="344040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250DB47-0D3B-4372-97D2-1569DC4A0C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46348" y="2749254"/>
            <a:ext cx="5183188" cy="344040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AB82A1A7-6BCD-4031-9F64-2FFF939C3145}"/>
              </a:ext>
            </a:extLst>
          </p:cNvPr>
          <p:cNvSpPr txBox="1">
            <a:spLocks/>
          </p:cNvSpPr>
          <p:nvPr userDrawn="1"/>
        </p:nvSpPr>
        <p:spPr>
          <a:xfrm>
            <a:off x="714165" y="1946726"/>
            <a:ext cx="10933309" cy="666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D34F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8" name="Zástupný symbol pro číslo snímku 6">
            <a:extLst>
              <a:ext uri="{FF2B5EF4-FFF2-40B4-BE49-F238E27FC236}">
                <a16:creationId xmlns:a16="http://schemas.microsoft.com/office/drawing/2014/main" id="{8275F84D-8AAD-4BE2-A553-49D8CAAF28AC}"/>
              </a:ext>
            </a:extLst>
          </p:cNvPr>
          <p:cNvSpPr txBox="1">
            <a:spLocks/>
          </p:cNvSpPr>
          <p:nvPr userDrawn="1"/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2400" kern="1200">
                <a:solidFill>
                  <a:srgbClr val="1D34F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3C887-C2D9-4063-9D02-E1F67878979A}" type="slidenum">
              <a:rPr lang="cs-CZ" sz="1800" smtClean="0"/>
              <a:pPr/>
              <a:t>‹#›</a:t>
            </a:fld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347746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11094-511F-4164-8B16-47B4F5144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491" y="1955968"/>
            <a:ext cx="5974254" cy="666119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F732D0-B3BD-40E0-950B-C9CCCF071C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492" y="2876689"/>
            <a:ext cx="5974254" cy="3384832"/>
          </a:xfr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cs-CZ" err="1"/>
              <a:t>Lorem</a:t>
            </a:r>
            <a:r>
              <a:rPr lang="cs-CZ"/>
              <a:t> </a:t>
            </a:r>
            <a:r>
              <a:rPr lang="cs-CZ" err="1"/>
              <a:t>ipsum</a:t>
            </a:r>
            <a:r>
              <a:rPr lang="cs-CZ"/>
              <a:t> </a:t>
            </a:r>
            <a:r>
              <a:rPr lang="cs-CZ" err="1"/>
              <a:t>dolor</a:t>
            </a:r>
            <a:r>
              <a:rPr lang="cs-CZ"/>
              <a:t>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, </a:t>
            </a:r>
            <a:r>
              <a:rPr lang="cs-CZ" err="1"/>
              <a:t>consectetuer</a:t>
            </a:r>
            <a:r>
              <a:rPr lang="cs-CZ"/>
              <a:t> </a:t>
            </a:r>
            <a:r>
              <a:rPr lang="cs-CZ" err="1"/>
              <a:t>adipiscing</a:t>
            </a:r>
            <a:r>
              <a:rPr lang="cs-CZ"/>
              <a:t> elit. </a:t>
            </a:r>
            <a:r>
              <a:rPr lang="cs-CZ" err="1"/>
              <a:t>Maecenas</a:t>
            </a:r>
            <a:r>
              <a:rPr lang="cs-CZ"/>
              <a:t> </a:t>
            </a:r>
            <a:r>
              <a:rPr lang="cs-CZ" err="1"/>
              <a:t>porttitor</a:t>
            </a:r>
            <a:r>
              <a:rPr lang="cs-CZ"/>
              <a:t> </a:t>
            </a:r>
            <a:r>
              <a:rPr lang="cs-CZ" err="1"/>
              <a:t>congue</a:t>
            </a:r>
            <a:r>
              <a:rPr lang="cs-CZ"/>
              <a:t> </a:t>
            </a:r>
            <a:r>
              <a:rPr lang="cs-CZ" err="1"/>
              <a:t>massa</a:t>
            </a:r>
            <a:r>
              <a:rPr lang="cs-CZ"/>
              <a:t>. </a:t>
            </a:r>
            <a:r>
              <a:rPr lang="cs-CZ" err="1"/>
              <a:t>Fusce</a:t>
            </a:r>
            <a:r>
              <a:rPr lang="cs-CZ"/>
              <a:t> </a:t>
            </a:r>
            <a:r>
              <a:rPr lang="cs-CZ" err="1"/>
              <a:t>posuere</a:t>
            </a:r>
            <a:r>
              <a:rPr lang="cs-CZ"/>
              <a:t>, </a:t>
            </a:r>
            <a:r>
              <a:rPr lang="cs-CZ" err="1"/>
              <a:t>magna</a:t>
            </a:r>
            <a:r>
              <a:rPr lang="cs-CZ"/>
              <a:t> sed </a:t>
            </a:r>
            <a:r>
              <a:rPr lang="cs-CZ" err="1"/>
              <a:t>pulvinar</a:t>
            </a:r>
            <a:r>
              <a:rPr lang="cs-CZ"/>
              <a:t> </a:t>
            </a:r>
            <a:r>
              <a:rPr lang="cs-CZ" err="1"/>
              <a:t>ultricies</a:t>
            </a:r>
            <a:r>
              <a:rPr lang="cs-CZ"/>
              <a:t>, </a:t>
            </a:r>
            <a:r>
              <a:rPr lang="cs-CZ" err="1"/>
              <a:t>purus</a:t>
            </a:r>
            <a:r>
              <a:rPr lang="cs-CZ"/>
              <a:t> </a:t>
            </a:r>
            <a:r>
              <a:rPr lang="cs-CZ" err="1"/>
              <a:t>lectus</a:t>
            </a:r>
            <a:r>
              <a:rPr lang="cs-CZ"/>
              <a:t> </a:t>
            </a:r>
            <a:r>
              <a:rPr lang="cs-CZ" err="1"/>
              <a:t>malesuadalibero</a:t>
            </a:r>
            <a:r>
              <a:rPr lang="cs-CZ"/>
              <a:t>,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 </a:t>
            </a:r>
            <a:r>
              <a:rPr lang="cs-CZ" err="1"/>
              <a:t>commodo</a:t>
            </a:r>
            <a:r>
              <a:rPr lang="cs-CZ"/>
              <a:t> </a:t>
            </a:r>
            <a:r>
              <a:rPr lang="cs-CZ" err="1"/>
              <a:t>magna</a:t>
            </a:r>
            <a:r>
              <a:rPr lang="cs-CZ"/>
              <a:t> </a:t>
            </a:r>
            <a:r>
              <a:rPr lang="cs-CZ" err="1"/>
              <a:t>Lorem</a:t>
            </a:r>
            <a:r>
              <a:rPr lang="cs-CZ"/>
              <a:t> </a:t>
            </a:r>
            <a:r>
              <a:rPr lang="cs-CZ" err="1"/>
              <a:t>ipsum</a:t>
            </a:r>
            <a:r>
              <a:rPr lang="cs-CZ"/>
              <a:t> </a:t>
            </a:r>
            <a:r>
              <a:rPr lang="cs-CZ" err="1"/>
              <a:t>dolor</a:t>
            </a:r>
            <a:r>
              <a:rPr lang="cs-CZ"/>
              <a:t>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, </a:t>
            </a:r>
            <a:r>
              <a:rPr lang="cs-CZ" err="1"/>
              <a:t>consectetuer</a:t>
            </a:r>
            <a:r>
              <a:rPr lang="cs-CZ"/>
              <a:t> </a:t>
            </a:r>
            <a:r>
              <a:rPr lang="cs-CZ" err="1"/>
              <a:t>adipiscing</a:t>
            </a:r>
            <a:r>
              <a:rPr lang="cs-CZ"/>
              <a:t> elit. </a:t>
            </a:r>
            <a:r>
              <a:rPr lang="cs-CZ" err="1"/>
              <a:t>Maecenas</a:t>
            </a:r>
            <a:r>
              <a:rPr lang="cs-CZ"/>
              <a:t> </a:t>
            </a:r>
            <a:r>
              <a:rPr lang="cs-CZ" err="1"/>
              <a:t>porttitor</a:t>
            </a:r>
            <a:r>
              <a:rPr lang="cs-CZ"/>
              <a:t> </a:t>
            </a:r>
            <a:r>
              <a:rPr lang="cs-CZ" err="1"/>
              <a:t>congue</a:t>
            </a:r>
            <a:r>
              <a:rPr lang="cs-CZ"/>
              <a:t> </a:t>
            </a:r>
            <a:r>
              <a:rPr lang="cs-CZ" err="1"/>
              <a:t>massa</a:t>
            </a:r>
            <a:r>
              <a:rPr lang="cs-CZ"/>
              <a:t>. </a:t>
            </a:r>
            <a:r>
              <a:rPr lang="cs-CZ" err="1"/>
              <a:t>Fusce</a:t>
            </a:r>
            <a:r>
              <a:rPr lang="cs-CZ"/>
              <a:t> </a:t>
            </a:r>
            <a:r>
              <a:rPr lang="cs-CZ" err="1"/>
              <a:t>posuere</a:t>
            </a:r>
            <a:r>
              <a:rPr lang="cs-CZ"/>
              <a:t>, </a:t>
            </a:r>
            <a:r>
              <a:rPr lang="cs-CZ" err="1"/>
              <a:t>magna</a:t>
            </a:r>
            <a:r>
              <a:rPr lang="cs-CZ"/>
              <a:t> sed </a:t>
            </a:r>
            <a:r>
              <a:rPr lang="cs-CZ" err="1"/>
              <a:t>pulvinar</a:t>
            </a:r>
            <a:r>
              <a:rPr lang="cs-CZ"/>
              <a:t> </a:t>
            </a:r>
            <a:r>
              <a:rPr lang="cs-CZ" err="1"/>
              <a:t>ultricies</a:t>
            </a:r>
            <a:r>
              <a:rPr lang="cs-CZ"/>
              <a:t>, </a:t>
            </a:r>
            <a:r>
              <a:rPr lang="cs-CZ" err="1"/>
              <a:t>purus</a:t>
            </a:r>
            <a:r>
              <a:rPr lang="cs-CZ"/>
              <a:t> </a:t>
            </a:r>
            <a:r>
              <a:rPr lang="cs-CZ" err="1"/>
              <a:t>lectus</a:t>
            </a:r>
            <a:r>
              <a:rPr lang="cs-CZ"/>
              <a:t> </a:t>
            </a:r>
            <a:r>
              <a:rPr lang="cs-CZ" err="1"/>
              <a:t>malesuadalibero</a:t>
            </a:r>
            <a:r>
              <a:rPr lang="cs-CZ"/>
              <a:t>,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 </a:t>
            </a:r>
            <a:r>
              <a:rPr lang="cs-CZ" err="1"/>
              <a:t>commodo</a:t>
            </a:r>
            <a:endParaRPr lang="cs-CZ"/>
          </a:p>
          <a:p>
            <a:pPr lvl="0"/>
            <a:endParaRPr lang="cs-CZ"/>
          </a:p>
        </p:txBody>
      </p:sp>
      <p:sp>
        <p:nvSpPr>
          <p:cNvPr id="5" name="Zástupný symbol obrázku 3">
            <a:extLst>
              <a:ext uri="{FF2B5EF4-FFF2-40B4-BE49-F238E27FC236}">
                <a16:creationId xmlns:a16="http://schemas.microsoft.com/office/drawing/2014/main" id="{A64A225F-72C4-45E6-9EBB-24AAAD0364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87194" y="1276350"/>
            <a:ext cx="5204806" cy="55816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rgbClr val="1D34FE"/>
                </a:solidFill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1805DDFA-3AC0-4605-BF6A-4BD442F0B2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07814" y="3154836"/>
            <a:ext cx="1671637" cy="1051404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FB5271"/>
                </a:solidFill>
              </a:defRPr>
            </a:lvl1pPr>
          </a:lstStyle>
          <a:p>
            <a:pPr lvl="0"/>
            <a:r>
              <a:rPr lang="it-IT"/>
              <a:t>quunti voluptatia vel iur, samest</a:t>
            </a:r>
          </a:p>
          <a:p>
            <a:pPr lvl="0"/>
            <a:endParaRPr lang="cs-CZ"/>
          </a:p>
        </p:txBody>
      </p:sp>
      <p:sp>
        <p:nvSpPr>
          <p:cNvPr id="8" name="Zástupný symbol pro číslo snímku 6">
            <a:extLst>
              <a:ext uri="{FF2B5EF4-FFF2-40B4-BE49-F238E27FC236}">
                <a16:creationId xmlns:a16="http://schemas.microsoft.com/office/drawing/2014/main" id="{226BAD10-F4BD-4631-A6A2-FB55EB66A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18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11094-511F-4164-8B16-47B4F5144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491" y="1955968"/>
            <a:ext cx="5974254" cy="666119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F732D0-B3BD-40E0-950B-C9CCCF071C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490" y="2622088"/>
            <a:ext cx="5974253" cy="3602866"/>
          </a:xfrm>
        </p:spPr>
        <p:txBody>
          <a:bodyPr numCol="2" spcCol="432000">
            <a:normAutofit/>
          </a:bodyPr>
          <a:lstStyle>
            <a:lvl1pPr marL="0" indent="0" algn="just">
              <a:lnSpc>
                <a:spcPct val="150000"/>
              </a:lnSpc>
              <a:buNone/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cs-CZ" err="1"/>
              <a:t>Lorem</a:t>
            </a:r>
            <a:r>
              <a:rPr lang="cs-CZ"/>
              <a:t> </a:t>
            </a:r>
            <a:r>
              <a:rPr lang="cs-CZ" err="1"/>
              <a:t>ipsum</a:t>
            </a:r>
            <a:r>
              <a:rPr lang="cs-CZ"/>
              <a:t> </a:t>
            </a:r>
            <a:r>
              <a:rPr lang="cs-CZ" err="1"/>
              <a:t>dolor</a:t>
            </a:r>
            <a:r>
              <a:rPr lang="cs-CZ"/>
              <a:t>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, </a:t>
            </a:r>
            <a:r>
              <a:rPr lang="cs-CZ" err="1"/>
              <a:t>consectetuer</a:t>
            </a:r>
            <a:r>
              <a:rPr lang="cs-CZ"/>
              <a:t> </a:t>
            </a:r>
            <a:r>
              <a:rPr lang="cs-CZ" err="1"/>
              <a:t>adipiscing</a:t>
            </a:r>
            <a:r>
              <a:rPr lang="cs-CZ"/>
              <a:t> elit. </a:t>
            </a:r>
            <a:r>
              <a:rPr lang="cs-CZ" err="1"/>
              <a:t>Maecenas</a:t>
            </a:r>
            <a:r>
              <a:rPr lang="cs-CZ"/>
              <a:t> </a:t>
            </a:r>
            <a:r>
              <a:rPr lang="cs-CZ" err="1"/>
              <a:t>porttitor</a:t>
            </a:r>
            <a:r>
              <a:rPr lang="cs-CZ"/>
              <a:t> </a:t>
            </a:r>
            <a:r>
              <a:rPr lang="cs-CZ" err="1"/>
              <a:t>congue</a:t>
            </a:r>
            <a:r>
              <a:rPr lang="cs-CZ"/>
              <a:t> </a:t>
            </a:r>
            <a:r>
              <a:rPr lang="cs-CZ" err="1"/>
              <a:t>massa</a:t>
            </a:r>
            <a:r>
              <a:rPr lang="cs-CZ"/>
              <a:t>. </a:t>
            </a:r>
            <a:r>
              <a:rPr lang="cs-CZ" err="1"/>
              <a:t>Fusce</a:t>
            </a:r>
            <a:r>
              <a:rPr lang="cs-CZ"/>
              <a:t> </a:t>
            </a:r>
            <a:r>
              <a:rPr lang="cs-CZ" err="1"/>
              <a:t>posuere</a:t>
            </a:r>
            <a:r>
              <a:rPr lang="cs-CZ"/>
              <a:t>, </a:t>
            </a:r>
            <a:r>
              <a:rPr lang="cs-CZ" err="1"/>
              <a:t>magna</a:t>
            </a:r>
            <a:r>
              <a:rPr lang="cs-CZ"/>
              <a:t> sed </a:t>
            </a:r>
            <a:r>
              <a:rPr lang="cs-CZ" err="1"/>
              <a:t>pulvinar</a:t>
            </a:r>
            <a:r>
              <a:rPr lang="cs-CZ"/>
              <a:t> </a:t>
            </a:r>
            <a:r>
              <a:rPr lang="cs-CZ" err="1"/>
              <a:t>ultricies</a:t>
            </a:r>
            <a:r>
              <a:rPr lang="cs-CZ"/>
              <a:t>, </a:t>
            </a:r>
            <a:r>
              <a:rPr lang="cs-CZ" err="1"/>
              <a:t>purus</a:t>
            </a:r>
            <a:r>
              <a:rPr lang="cs-CZ"/>
              <a:t> </a:t>
            </a:r>
            <a:r>
              <a:rPr lang="cs-CZ" err="1"/>
              <a:t>lectus</a:t>
            </a:r>
            <a:r>
              <a:rPr lang="cs-CZ"/>
              <a:t> </a:t>
            </a:r>
            <a:r>
              <a:rPr lang="cs-CZ" err="1"/>
              <a:t>malesuadalibero</a:t>
            </a:r>
            <a:r>
              <a:rPr lang="cs-CZ"/>
              <a:t>, </a:t>
            </a:r>
            <a:r>
              <a:rPr lang="cs-CZ" err="1"/>
              <a:t>sit</a:t>
            </a:r>
            <a:r>
              <a:rPr lang="cs-CZ"/>
              <a:t>  </a:t>
            </a:r>
            <a:r>
              <a:rPr lang="cs-CZ" err="1"/>
              <a:t>consectetuer</a:t>
            </a:r>
            <a:r>
              <a:rPr lang="cs-CZ"/>
              <a:t> </a:t>
            </a:r>
            <a:r>
              <a:rPr lang="cs-CZ" err="1"/>
              <a:t>adipiscing</a:t>
            </a:r>
            <a:r>
              <a:rPr lang="cs-CZ"/>
              <a:t> elit. </a:t>
            </a:r>
            <a:r>
              <a:rPr lang="cs-CZ" err="1"/>
              <a:t>Maecenas</a:t>
            </a:r>
            <a:r>
              <a:rPr lang="cs-CZ"/>
              <a:t> </a:t>
            </a:r>
            <a:r>
              <a:rPr lang="cs-CZ" err="1"/>
              <a:t>porttitor</a:t>
            </a:r>
            <a:r>
              <a:rPr lang="cs-CZ"/>
              <a:t> </a:t>
            </a:r>
            <a:r>
              <a:rPr lang="cs-CZ" err="1"/>
              <a:t>congue</a:t>
            </a:r>
            <a:r>
              <a:rPr lang="cs-CZ"/>
              <a:t> </a:t>
            </a:r>
            <a:r>
              <a:rPr lang="cs-CZ" err="1"/>
              <a:t>massa</a:t>
            </a:r>
            <a:r>
              <a:rPr lang="cs-CZ"/>
              <a:t>. </a:t>
            </a:r>
            <a:r>
              <a:rPr lang="cs-CZ" err="1"/>
              <a:t>Fusce</a:t>
            </a:r>
            <a:r>
              <a:rPr lang="cs-CZ"/>
              <a:t> </a:t>
            </a:r>
            <a:r>
              <a:rPr lang="cs-CZ" err="1"/>
              <a:t>posuere</a:t>
            </a:r>
            <a:r>
              <a:rPr lang="cs-CZ"/>
              <a:t>, </a:t>
            </a:r>
            <a:r>
              <a:rPr lang="cs-CZ" err="1"/>
              <a:t>magna</a:t>
            </a:r>
            <a:r>
              <a:rPr lang="cs-CZ"/>
              <a:t> sed </a:t>
            </a:r>
            <a:r>
              <a:rPr lang="cs-CZ" err="1"/>
              <a:t>pulvinar</a:t>
            </a:r>
            <a:r>
              <a:rPr lang="cs-CZ"/>
              <a:t> </a:t>
            </a:r>
            <a:r>
              <a:rPr lang="cs-CZ" err="1"/>
              <a:t>ultricies</a:t>
            </a:r>
            <a:r>
              <a:rPr lang="cs-CZ"/>
              <a:t>, </a:t>
            </a:r>
            <a:r>
              <a:rPr lang="cs-CZ" err="1"/>
              <a:t>purus</a:t>
            </a:r>
            <a:r>
              <a:rPr lang="cs-CZ"/>
              <a:t> </a:t>
            </a:r>
            <a:r>
              <a:rPr lang="cs-CZ" err="1"/>
              <a:t>lectus</a:t>
            </a:r>
            <a:r>
              <a:rPr lang="cs-CZ"/>
              <a:t>.</a:t>
            </a:r>
          </a:p>
          <a:p>
            <a:pPr lvl="0"/>
            <a:endParaRPr lang="cs-CZ"/>
          </a:p>
        </p:txBody>
      </p:sp>
      <p:sp>
        <p:nvSpPr>
          <p:cNvPr id="5" name="Zástupný symbol obrázku 3">
            <a:extLst>
              <a:ext uri="{FF2B5EF4-FFF2-40B4-BE49-F238E27FC236}">
                <a16:creationId xmlns:a16="http://schemas.microsoft.com/office/drawing/2014/main" id="{A64A225F-72C4-45E6-9EBB-24AAAD0364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87194" y="1276350"/>
            <a:ext cx="5204806" cy="55816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rgbClr val="1D34FE"/>
                </a:solidFill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1805DDFA-3AC0-4605-BF6A-4BD442F0B2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07814" y="3154836"/>
            <a:ext cx="1671637" cy="1199115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FB5271"/>
                </a:solidFill>
              </a:defRPr>
            </a:lvl1pPr>
          </a:lstStyle>
          <a:p>
            <a:pPr lvl="0"/>
            <a:r>
              <a:rPr lang="it-IT"/>
              <a:t>quunti voluptatia vel iur, samest</a:t>
            </a:r>
          </a:p>
          <a:p>
            <a:pPr lvl="0"/>
            <a:endParaRPr lang="cs-CZ"/>
          </a:p>
        </p:txBody>
      </p:sp>
      <p:sp>
        <p:nvSpPr>
          <p:cNvPr id="8" name="Zástupný symbol pro číslo snímku 6">
            <a:extLst>
              <a:ext uri="{FF2B5EF4-FFF2-40B4-BE49-F238E27FC236}">
                <a16:creationId xmlns:a16="http://schemas.microsoft.com/office/drawing/2014/main" id="{B662301A-4E30-446D-A484-5A00E132D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39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11094-511F-4164-8B16-47B4F5144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491" y="1955968"/>
            <a:ext cx="5974254" cy="666119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F732D0-B3BD-40E0-950B-C9CCCF071C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492" y="2876689"/>
            <a:ext cx="11558148" cy="3384832"/>
          </a:xfr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cs-CZ" err="1"/>
              <a:t>Lorem</a:t>
            </a:r>
            <a:r>
              <a:rPr lang="cs-CZ"/>
              <a:t> </a:t>
            </a:r>
            <a:r>
              <a:rPr lang="cs-CZ" err="1"/>
              <a:t>ipsum</a:t>
            </a:r>
            <a:r>
              <a:rPr lang="cs-CZ"/>
              <a:t> </a:t>
            </a:r>
            <a:r>
              <a:rPr lang="cs-CZ" err="1"/>
              <a:t>dolor</a:t>
            </a:r>
            <a:r>
              <a:rPr lang="cs-CZ"/>
              <a:t>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, </a:t>
            </a:r>
            <a:r>
              <a:rPr lang="cs-CZ" err="1"/>
              <a:t>consectetuer</a:t>
            </a:r>
            <a:r>
              <a:rPr lang="cs-CZ"/>
              <a:t> </a:t>
            </a:r>
            <a:r>
              <a:rPr lang="cs-CZ" err="1"/>
              <a:t>adipiscing</a:t>
            </a:r>
            <a:r>
              <a:rPr lang="cs-CZ"/>
              <a:t> elit. </a:t>
            </a:r>
            <a:r>
              <a:rPr lang="cs-CZ" err="1"/>
              <a:t>Maecenas</a:t>
            </a:r>
            <a:r>
              <a:rPr lang="cs-CZ"/>
              <a:t> </a:t>
            </a:r>
            <a:r>
              <a:rPr lang="cs-CZ" err="1"/>
              <a:t>porttitor</a:t>
            </a:r>
            <a:r>
              <a:rPr lang="cs-CZ"/>
              <a:t> </a:t>
            </a:r>
            <a:r>
              <a:rPr lang="cs-CZ" err="1"/>
              <a:t>congue</a:t>
            </a:r>
            <a:r>
              <a:rPr lang="cs-CZ"/>
              <a:t> </a:t>
            </a:r>
            <a:r>
              <a:rPr lang="cs-CZ" err="1"/>
              <a:t>massa</a:t>
            </a:r>
            <a:r>
              <a:rPr lang="cs-CZ"/>
              <a:t>. </a:t>
            </a:r>
            <a:r>
              <a:rPr lang="cs-CZ" err="1"/>
              <a:t>Fusce</a:t>
            </a:r>
            <a:r>
              <a:rPr lang="cs-CZ"/>
              <a:t> </a:t>
            </a:r>
            <a:r>
              <a:rPr lang="cs-CZ" err="1"/>
              <a:t>posuere</a:t>
            </a:r>
            <a:r>
              <a:rPr lang="cs-CZ"/>
              <a:t>, </a:t>
            </a:r>
            <a:r>
              <a:rPr lang="cs-CZ" err="1"/>
              <a:t>magna</a:t>
            </a:r>
            <a:r>
              <a:rPr lang="cs-CZ"/>
              <a:t> sed </a:t>
            </a:r>
            <a:r>
              <a:rPr lang="cs-CZ" err="1"/>
              <a:t>pulvinar</a:t>
            </a:r>
            <a:r>
              <a:rPr lang="cs-CZ"/>
              <a:t> </a:t>
            </a:r>
            <a:r>
              <a:rPr lang="cs-CZ" err="1"/>
              <a:t>ultricies</a:t>
            </a:r>
            <a:r>
              <a:rPr lang="cs-CZ"/>
              <a:t>, </a:t>
            </a:r>
            <a:r>
              <a:rPr lang="cs-CZ" err="1"/>
              <a:t>purus</a:t>
            </a:r>
            <a:r>
              <a:rPr lang="cs-CZ"/>
              <a:t> </a:t>
            </a:r>
            <a:r>
              <a:rPr lang="cs-CZ" err="1"/>
              <a:t>lectus</a:t>
            </a:r>
            <a:r>
              <a:rPr lang="cs-CZ"/>
              <a:t> </a:t>
            </a:r>
            <a:r>
              <a:rPr lang="cs-CZ" err="1"/>
              <a:t>malesuadalibero</a:t>
            </a:r>
            <a:r>
              <a:rPr lang="cs-CZ"/>
              <a:t>,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 </a:t>
            </a:r>
            <a:r>
              <a:rPr lang="cs-CZ" err="1"/>
              <a:t>commodo</a:t>
            </a:r>
            <a:r>
              <a:rPr lang="cs-CZ"/>
              <a:t> </a:t>
            </a:r>
            <a:r>
              <a:rPr lang="cs-CZ" err="1"/>
              <a:t>magna</a:t>
            </a:r>
            <a:r>
              <a:rPr lang="cs-CZ"/>
              <a:t> </a:t>
            </a:r>
            <a:r>
              <a:rPr lang="cs-CZ" err="1"/>
              <a:t>Lorem</a:t>
            </a:r>
            <a:r>
              <a:rPr lang="cs-CZ"/>
              <a:t> </a:t>
            </a:r>
            <a:r>
              <a:rPr lang="cs-CZ" err="1"/>
              <a:t>ipsum</a:t>
            </a:r>
            <a:r>
              <a:rPr lang="cs-CZ"/>
              <a:t> </a:t>
            </a:r>
            <a:r>
              <a:rPr lang="cs-CZ" err="1"/>
              <a:t>dolor</a:t>
            </a:r>
            <a:r>
              <a:rPr lang="cs-CZ"/>
              <a:t>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, </a:t>
            </a:r>
            <a:r>
              <a:rPr lang="cs-CZ" err="1"/>
              <a:t>consectetuer</a:t>
            </a:r>
            <a:r>
              <a:rPr lang="cs-CZ"/>
              <a:t> </a:t>
            </a:r>
            <a:r>
              <a:rPr lang="cs-CZ" err="1"/>
              <a:t>adipiscing</a:t>
            </a:r>
            <a:r>
              <a:rPr lang="cs-CZ"/>
              <a:t> elit. </a:t>
            </a:r>
            <a:r>
              <a:rPr lang="cs-CZ" err="1"/>
              <a:t>Maecenas</a:t>
            </a:r>
            <a:r>
              <a:rPr lang="cs-CZ"/>
              <a:t> </a:t>
            </a:r>
            <a:r>
              <a:rPr lang="cs-CZ" err="1"/>
              <a:t>porttitor</a:t>
            </a:r>
            <a:r>
              <a:rPr lang="cs-CZ"/>
              <a:t> </a:t>
            </a:r>
            <a:r>
              <a:rPr lang="cs-CZ" err="1"/>
              <a:t>congue</a:t>
            </a:r>
            <a:r>
              <a:rPr lang="cs-CZ"/>
              <a:t> </a:t>
            </a:r>
            <a:r>
              <a:rPr lang="cs-CZ" err="1"/>
              <a:t>massa</a:t>
            </a:r>
            <a:r>
              <a:rPr lang="cs-CZ"/>
              <a:t>. </a:t>
            </a:r>
            <a:r>
              <a:rPr lang="cs-CZ" err="1"/>
              <a:t>Fusce</a:t>
            </a:r>
            <a:r>
              <a:rPr lang="cs-CZ"/>
              <a:t> </a:t>
            </a:r>
            <a:r>
              <a:rPr lang="cs-CZ" err="1"/>
              <a:t>posuere</a:t>
            </a:r>
            <a:r>
              <a:rPr lang="cs-CZ"/>
              <a:t>, </a:t>
            </a:r>
            <a:r>
              <a:rPr lang="cs-CZ" err="1"/>
              <a:t>magna</a:t>
            </a:r>
            <a:r>
              <a:rPr lang="cs-CZ"/>
              <a:t> sed </a:t>
            </a:r>
            <a:r>
              <a:rPr lang="cs-CZ" err="1"/>
              <a:t>pulvinar</a:t>
            </a:r>
            <a:r>
              <a:rPr lang="cs-CZ"/>
              <a:t> </a:t>
            </a:r>
            <a:r>
              <a:rPr lang="cs-CZ" err="1"/>
              <a:t>ultricies</a:t>
            </a:r>
            <a:r>
              <a:rPr lang="cs-CZ"/>
              <a:t>, </a:t>
            </a:r>
            <a:r>
              <a:rPr lang="cs-CZ" err="1"/>
              <a:t>purus</a:t>
            </a:r>
            <a:r>
              <a:rPr lang="cs-CZ"/>
              <a:t> </a:t>
            </a:r>
            <a:r>
              <a:rPr lang="cs-CZ" err="1"/>
              <a:t>lectus</a:t>
            </a:r>
            <a:r>
              <a:rPr lang="cs-CZ"/>
              <a:t> </a:t>
            </a:r>
            <a:r>
              <a:rPr lang="cs-CZ" err="1"/>
              <a:t>malesuadalibero</a:t>
            </a:r>
            <a:r>
              <a:rPr lang="cs-CZ"/>
              <a:t>,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 </a:t>
            </a:r>
            <a:r>
              <a:rPr lang="cs-CZ" err="1"/>
              <a:t>commodo</a:t>
            </a:r>
            <a:endParaRPr lang="cs-CZ"/>
          </a:p>
          <a:p>
            <a:pPr lvl="0"/>
            <a:endParaRPr lang="cs-CZ"/>
          </a:p>
        </p:txBody>
      </p:sp>
      <p:sp>
        <p:nvSpPr>
          <p:cNvPr id="5" name="Zástupný symbol pro číslo snímku 6">
            <a:extLst>
              <a:ext uri="{FF2B5EF4-FFF2-40B4-BE49-F238E27FC236}">
                <a16:creationId xmlns:a16="http://schemas.microsoft.com/office/drawing/2014/main" id="{4B1D701B-96E8-4040-B48E-D21E34B26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75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11094-511F-4164-8B16-47B4F5144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491" y="1955968"/>
            <a:ext cx="5974254" cy="666119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F732D0-B3BD-40E0-950B-C9CCCF071C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492" y="2876689"/>
            <a:ext cx="11558148" cy="3179453"/>
          </a:xfrm>
        </p:spPr>
        <p:txBody>
          <a:bodyPr numCol="2" spcCol="432000"/>
          <a:lstStyle>
            <a:lvl1pPr marL="0" marR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</a:t>
            </a:r>
          </a:p>
          <a:p>
            <a:pPr lvl="0"/>
            <a:endParaRPr lang="cs-CZ"/>
          </a:p>
          <a:p>
            <a:pPr lvl="0"/>
            <a:endParaRPr lang="cs-CZ"/>
          </a:p>
        </p:txBody>
      </p:sp>
      <p:sp>
        <p:nvSpPr>
          <p:cNvPr id="5" name="Zástupný symbol pro číslo snímku 6">
            <a:extLst>
              <a:ext uri="{FF2B5EF4-FFF2-40B4-BE49-F238E27FC236}">
                <a16:creationId xmlns:a16="http://schemas.microsoft.com/office/drawing/2014/main" id="{8B072FF3-4E07-4267-9B78-94E2445F4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48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B32875-70EF-4AC0-A134-D3ADB7F6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46CB49-0820-42B6-89CD-DB2F488132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4163" y="2990155"/>
            <a:ext cx="5305637" cy="3186808"/>
          </a:xfrm>
        </p:spPr>
        <p:txBody>
          <a:bodyPr>
            <a:normAutofit/>
          </a:bodyPr>
          <a:lstStyle>
            <a:lvl1pPr algn="just">
              <a:defRPr sz="1800"/>
            </a:lvl1pPr>
            <a:lvl2pPr algn="just">
              <a:defRPr sz="1800"/>
            </a:lvl2pPr>
            <a:lvl3pPr algn="just">
              <a:defRPr sz="1800"/>
            </a:lvl3pPr>
            <a:lvl4pPr algn="just">
              <a:defRPr sz="1800"/>
            </a:lvl4pPr>
            <a:lvl5pPr algn="just">
              <a:defRPr sz="18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5AE63F4-D13D-45EC-AD15-5C66EBE0A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2990153"/>
            <a:ext cx="5334000" cy="3186809"/>
          </a:xfrm>
        </p:spPr>
        <p:txBody>
          <a:bodyPr>
            <a:normAutofit/>
          </a:bodyPr>
          <a:lstStyle>
            <a:lvl1pPr algn="just">
              <a:defRPr sz="1800"/>
            </a:lvl1pPr>
            <a:lvl2pPr algn="just">
              <a:defRPr sz="1800"/>
            </a:lvl2pPr>
            <a:lvl3pPr algn="just">
              <a:defRPr sz="1800"/>
            </a:lvl3pPr>
            <a:lvl4pPr algn="just">
              <a:defRPr sz="1800"/>
            </a:lvl4pPr>
            <a:lvl5pPr algn="just">
              <a:defRPr sz="18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číslo snímku 6">
            <a:extLst>
              <a:ext uri="{FF2B5EF4-FFF2-40B4-BE49-F238E27FC236}">
                <a16:creationId xmlns:a16="http://schemas.microsoft.com/office/drawing/2014/main" id="{46562BDD-583B-4A65-88DB-92851E74F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80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6">
            <a:extLst>
              <a:ext uri="{FF2B5EF4-FFF2-40B4-BE49-F238E27FC236}">
                <a16:creationId xmlns:a16="http://schemas.microsoft.com/office/drawing/2014/main" id="{C9CD2B60-8F01-48EF-9690-C43B47004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36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48D050E-92AA-4C46-8F85-A4970CD80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65" y="1664592"/>
            <a:ext cx="106396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CC25945-9994-4643-821D-64DDAFDBA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166" y="2990155"/>
            <a:ext cx="10639634" cy="3186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27BDA82-160D-444E-B784-EACBE5840D0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401013" y="534087"/>
            <a:ext cx="1579001" cy="49381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1CA5033-5229-4436-9CEE-4D1F2A4C594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2191999" cy="1278095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7193F63-F242-4F6B-BA07-FC06EF7D1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64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65" r:id="rId4"/>
    <p:sldLayoutId id="2147483666" r:id="rId5"/>
    <p:sldLayoutId id="2147483667" r:id="rId6"/>
    <p:sldLayoutId id="2147483668" r:id="rId7"/>
    <p:sldLayoutId id="2147483652" r:id="rId8"/>
    <p:sldLayoutId id="2147483655" r:id="rId9"/>
    <p:sldLayoutId id="2147483669" r:id="rId10"/>
    <p:sldLayoutId id="2147483670" r:id="rId11"/>
    <p:sldLayoutId id="2147483671" r:id="rId12"/>
    <p:sldLayoutId id="2147483672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D34F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D34F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D34F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D34F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D34F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D34F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ráva, plot, exteriér, příroda&#10;&#10;Popis byl vytvořen automaticky">
            <a:extLst>
              <a:ext uri="{FF2B5EF4-FFF2-40B4-BE49-F238E27FC236}">
                <a16:creationId xmlns:a16="http://schemas.microsoft.com/office/drawing/2014/main" id="{572A775B-B997-4D83-8279-388E29EF9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1180"/>
            <a:ext cx="12192000" cy="914400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EFDC486F-1C8F-4516-BEC3-CC402025971C}"/>
              </a:ext>
            </a:extLst>
          </p:cNvPr>
          <p:cNvSpPr/>
          <p:nvPr/>
        </p:nvSpPr>
        <p:spPr>
          <a:xfrm>
            <a:off x="-420588" y="4127180"/>
            <a:ext cx="10727561" cy="2205125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1166" y="1874211"/>
            <a:ext cx="9978684" cy="5078313"/>
          </a:xfr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Závěrečný seminář projektu</a:t>
            </a:r>
            <a:br>
              <a:rPr 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„Za netradičním poznáním JMK a TTSK“</a:t>
            </a:r>
            <a:br>
              <a:rPr 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>
                <a:solidFill>
                  <a:srgbClr val="FB52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Podpora rozvoje cestovního ruchu v JMK</a:t>
            </a:r>
            <a:br>
              <a:rPr 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Hodonín 09.02.2023</a:t>
            </a:r>
            <a:br>
              <a:rPr 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 74">
            <a:extLst>
              <a:ext uri="{FF2B5EF4-FFF2-40B4-BE49-F238E27FC236}">
                <a16:creationId xmlns:a16="http://schemas.microsoft.com/office/drawing/2014/main" id="{3A335985-38F1-45E4-92FC-AFF7C4607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620" y="1381125"/>
            <a:ext cx="1588" cy="15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239B049-8491-4FFF-A994-259A751F358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6489" y="60258"/>
            <a:ext cx="3978737" cy="69503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89FA716-8A88-420B-953E-EAFE4D483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341" y="5354585"/>
            <a:ext cx="6279424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8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07CC869B-C16F-4EE1-8734-4E1CE4694EE3}"/>
              </a:ext>
            </a:extLst>
          </p:cNvPr>
          <p:cNvSpPr/>
          <p:nvPr/>
        </p:nvSpPr>
        <p:spPr>
          <a:xfrm>
            <a:off x="463303" y="2958779"/>
            <a:ext cx="11813308" cy="2780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Dotační programy jsou umístěny na Dotačním portále Jihomoravského kraje: https://dotace.kr-jihomoravsky.cz 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Příjem žádosti o dotace bude probíhat 14.02.2023 - 28.02.2023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Brožura v elektronické verzi pro lepší orientaci obcí „Dotační programy Jihomoravského kraje v roce 2023“ je uložena na:  </a:t>
            </a:r>
            <a:r>
              <a:rPr lang="pt-BR" sz="2400" dirty="0">
                <a:solidFill>
                  <a:srgbClr val="FF51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r>
              <a:rPr lang="cs-CZ" sz="2400" dirty="0" err="1">
                <a:solidFill>
                  <a:srgbClr val="FF51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jmk</a:t>
            </a:r>
            <a:r>
              <a:rPr lang="pt-BR" sz="2400" dirty="0">
                <a:solidFill>
                  <a:srgbClr val="FF51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.cz / regionální rozvoj</a:t>
            </a:r>
            <a:endParaRPr lang="cs-CZ" sz="2400" dirty="0">
              <a:solidFill>
                <a:srgbClr val="FF51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900" b="1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900" b="1" dirty="0">
              <a:solidFill>
                <a:schemeClr val="accent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9693A2C5-049A-4210-9708-DF4D630B67ED}"/>
              </a:ext>
            </a:extLst>
          </p:cNvPr>
          <p:cNvSpPr txBox="1">
            <a:spLocks/>
          </p:cNvSpPr>
          <p:nvPr/>
        </p:nvSpPr>
        <p:spPr>
          <a:xfrm>
            <a:off x="463303" y="1247214"/>
            <a:ext cx="11219360" cy="10772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Krajské dotační programy Jihomoravského kraje v roce 2023 na podporu CR</a:t>
            </a:r>
          </a:p>
        </p:txBody>
      </p:sp>
    </p:spTree>
    <p:extLst>
      <p:ext uri="{BB962C8B-B14F-4D97-AF65-F5344CB8AC3E}">
        <p14:creationId xmlns:p14="http://schemas.microsoft.com/office/powerpoint/2010/main" val="291835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114C3396-CD54-40A2-A86A-D3C75BBDB665}"/>
              </a:ext>
            </a:extLst>
          </p:cNvPr>
          <p:cNvSpPr/>
          <p:nvPr/>
        </p:nvSpPr>
        <p:spPr>
          <a:xfrm>
            <a:off x="577049" y="6178858"/>
            <a:ext cx="621436" cy="603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ED7CF4-AC42-4577-8D23-091727C29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33" y="1555701"/>
            <a:ext cx="9544717" cy="666119"/>
          </a:xfrm>
        </p:spPr>
        <p:txBody>
          <a:bodyPr>
            <a:noAutofit/>
          </a:bodyPr>
          <a:lstStyle/>
          <a:p>
            <a:r>
              <a:rPr lang="cs-CZ" sz="3200" dirty="0"/>
              <a:t>Dotační program Podpora rozvoje cyklistiky a cyklistické dopravy </a:t>
            </a:r>
            <a:endParaRPr lang="cs-CZ" sz="24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62E06C-E77E-4C77-A3DC-ADB78CE7D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333" y="2438195"/>
            <a:ext cx="8954878" cy="406318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cs-CZ" sz="1600" b="1" dirty="0">
                <a:latin typeface="Arial"/>
                <a:cs typeface="Arial"/>
              </a:rPr>
              <a:t>Cílem programu je podpora zkvalitnění infrastruktury cyklistické dopravy </a:t>
            </a:r>
            <a:br>
              <a:rPr lang="cs-CZ" sz="1600" b="1" dirty="0"/>
            </a:br>
            <a:r>
              <a:rPr lang="cs-CZ" sz="1600" b="1" dirty="0">
                <a:latin typeface="Arial"/>
                <a:cs typeface="Arial"/>
              </a:rPr>
              <a:t>a rozvoj cykloturistiky jako součásti budování systému bezpečných mezinárodních, národních a krajských cyklostezek a cyklotras a tras MTB na území Jihomoravského kraje</a:t>
            </a:r>
          </a:p>
          <a:p>
            <a:pPr marL="0" indent="0" algn="just">
              <a:buNone/>
            </a:pPr>
            <a:r>
              <a:rPr lang="cs-CZ" sz="1600" b="1" dirty="0">
                <a:solidFill>
                  <a:srgbClr val="FF0000"/>
                </a:solidFill>
                <a:latin typeface="Arial"/>
                <a:cs typeface="Arial"/>
              </a:rPr>
              <a:t>DT 1 Cyklistické stezky </a:t>
            </a:r>
            <a:r>
              <a:rPr lang="cs-CZ" sz="1600" dirty="0">
                <a:latin typeface="Arial"/>
                <a:cs typeface="Arial"/>
              </a:rPr>
              <a:t>- dotaci lze použít výstavbu cyklostezek, cyklotras</a:t>
            </a:r>
          </a:p>
          <a:p>
            <a:pPr marL="0" indent="0" algn="just">
              <a:buNone/>
            </a:pPr>
            <a:r>
              <a:rPr lang="cs-CZ" sz="1600" b="1" dirty="0">
                <a:solidFill>
                  <a:srgbClr val="FF0000"/>
                </a:solidFill>
                <a:latin typeface="Arial"/>
                <a:cs typeface="Arial"/>
              </a:rPr>
              <a:t>DT 2 Drobná cyklistická infrastruktura </a:t>
            </a:r>
            <a:r>
              <a:rPr lang="cs-CZ" sz="1600" dirty="0">
                <a:effectLst/>
                <a:ea typeface="Times New Roman" panose="02020603050405020304" pitchFamily="18" charset="0"/>
              </a:rPr>
              <a:t>- zkvalitnění drobné cyklistické infrastruktury jako nedílnou součást cyklistických stezek, cyklotras a tras MTB</a:t>
            </a:r>
            <a:endParaRPr lang="cs-CZ" sz="1600" dirty="0"/>
          </a:p>
          <a:p>
            <a:pPr marL="0" indent="0" algn="just">
              <a:buNone/>
            </a:pPr>
            <a:r>
              <a:rPr lang="cs-CZ" sz="1600" b="1" dirty="0">
                <a:solidFill>
                  <a:srgbClr val="FF0000"/>
                </a:solidFill>
                <a:latin typeface="Arial"/>
                <a:cs typeface="Arial"/>
              </a:rPr>
              <a:t>DT 3 Projektová dokumentace</a:t>
            </a:r>
            <a:r>
              <a:rPr lang="cs-CZ" sz="1600" dirty="0">
                <a:latin typeface="Arial"/>
                <a:cs typeface="Arial"/>
              </a:rPr>
              <a:t> - pořízení projektové dokumentace k provedení stavby k jednotlivým fázím stavebního povolení nebo územního řízení k výstavbě.</a:t>
            </a:r>
          </a:p>
          <a:p>
            <a:pPr marL="0" indent="0" algn="just">
              <a:buNone/>
            </a:pPr>
            <a:endParaRPr lang="cs-CZ" sz="1600" dirty="0">
              <a:solidFill>
                <a:srgbClr val="FB527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cs-CZ" sz="1600" b="1" dirty="0">
                <a:latin typeface="Arial"/>
                <a:cs typeface="Arial"/>
              </a:rPr>
              <a:t>Příjemce:</a:t>
            </a:r>
            <a:r>
              <a:rPr lang="cs-CZ" sz="1600" dirty="0">
                <a:latin typeface="Arial"/>
                <a:cs typeface="Arial"/>
              </a:rPr>
              <a:t> obce, DSO, PO splňující podmínky DP</a:t>
            </a:r>
          </a:p>
          <a:p>
            <a:pPr marL="0" indent="0">
              <a:buNone/>
            </a:pPr>
            <a:r>
              <a:rPr lang="cs-CZ" sz="1600" dirty="0"/>
              <a:t>1 žádost v rámci DP</a:t>
            </a:r>
          </a:p>
          <a:p>
            <a:pPr marL="0" indent="0">
              <a:buNone/>
            </a:pPr>
            <a:r>
              <a:rPr lang="cs-CZ" sz="1600" b="1" dirty="0">
                <a:latin typeface="Arial"/>
                <a:cs typeface="Arial"/>
              </a:rPr>
              <a:t>Alokace dotačního programu:  </a:t>
            </a:r>
            <a:r>
              <a:rPr lang="cs-CZ" sz="1600" b="1" dirty="0">
                <a:solidFill>
                  <a:srgbClr val="FF5172"/>
                </a:solidFill>
                <a:latin typeface="Arial"/>
                <a:cs typeface="Arial"/>
              </a:rPr>
              <a:t>17 000 000 Kč</a:t>
            </a:r>
          </a:p>
          <a:p>
            <a:pPr marL="0" indent="0">
              <a:buNone/>
            </a:pPr>
            <a:r>
              <a:rPr lang="cs-CZ" sz="1600" b="1" dirty="0">
                <a:solidFill>
                  <a:srgbClr val="FF5172"/>
                </a:solidFill>
                <a:latin typeface="Arial"/>
                <a:cs typeface="Arial"/>
              </a:rPr>
              <a:t>                                         </a:t>
            </a:r>
          </a:p>
          <a:p>
            <a:pPr marL="0" indent="0">
              <a:buNone/>
            </a:pPr>
            <a:r>
              <a:rPr lang="cs-CZ" sz="1600" b="1" dirty="0">
                <a:solidFill>
                  <a:srgbClr val="FF5172"/>
                </a:solidFill>
                <a:latin typeface="Arial"/>
                <a:cs typeface="Arial"/>
              </a:rPr>
              <a:t>                                         </a:t>
            </a:r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endParaRPr lang="cs-CZ" sz="1600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endParaRPr lang="cs-CZ" sz="1600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endParaRPr lang="cs-CZ" sz="1600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endParaRPr lang="cs-CZ" sz="1600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endParaRPr lang="cs-CZ" sz="1600" dirty="0"/>
          </a:p>
          <a:p>
            <a:pPr algn="just"/>
            <a:endParaRPr lang="cs-CZ" sz="1600" b="1" dirty="0"/>
          </a:p>
          <a:p>
            <a:endParaRPr lang="cs-CZ" sz="1600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endParaRPr lang="cs-CZ" sz="1600" dirty="0"/>
          </a:p>
          <a:p>
            <a:pPr algn="just"/>
            <a:endParaRPr lang="cs-CZ" sz="1600" b="1" dirty="0"/>
          </a:p>
          <a:p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endParaRPr lang="cs-CZ" sz="1600" dirty="0"/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cs-CZ" sz="1600" b="1" dirty="0">
              <a:latin typeface="Work Sans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cs-CZ" sz="1600" b="1" dirty="0">
              <a:latin typeface="Work Sans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cs-CZ" sz="1600" b="1" dirty="0">
              <a:latin typeface="Work Sans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cs-CZ" sz="1600" b="1" dirty="0">
              <a:latin typeface="Work San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85456AB-47D5-472B-AFCA-8A69FC0F146C}"/>
              </a:ext>
            </a:extLst>
          </p:cNvPr>
          <p:cNvSpPr txBox="1"/>
          <p:nvPr/>
        </p:nvSpPr>
        <p:spPr>
          <a:xfrm>
            <a:off x="9224211" y="1274324"/>
            <a:ext cx="2967789" cy="95026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500"/>
              </a:spcAft>
            </a:pPr>
            <a:endParaRPr lang="cs-CZ" sz="500" b="1" dirty="0">
              <a:solidFill>
                <a:srgbClr val="FF51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500"/>
              </a:spcAft>
            </a:pPr>
            <a:r>
              <a:rPr lang="cs-CZ" sz="1400" b="1" dirty="0">
                <a:solidFill>
                  <a:srgbClr val="FF51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Příjem žádostí</a:t>
            </a:r>
          </a:p>
          <a:p>
            <a:pPr algn="ctr">
              <a:spcAft>
                <a:spcPts val="500"/>
              </a:spcAft>
            </a:pPr>
            <a:r>
              <a:rPr lang="cs-CZ" sz="1400" dirty="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průběžný  od </a:t>
            </a:r>
          </a:p>
          <a:p>
            <a:pPr algn="ctr">
              <a:spcAft>
                <a:spcPts val="500"/>
              </a:spcAft>
            </a:pPr>
            <a:r>
              <a:rPr lang="cs-CZ" sz="1400" dirty="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14.02.2023 do 28.02.2023; 31.8.2023</a:t>
            </a:r>
          </a:p>
          <a:p>
            <a:pPr algn="ctr">
              <a:spcAft>
                <a:spcPts val="500"/>
              </a:spcAft>
            </a:pPr>
            <a:r>
              <a:rPr lang="cs-CZ" sz="1400" b="1" dirty="0">
                <a:solidFill>
                  <a:srgbClr val="FF5172"/>
                </a:solidFill>
                <a:latin typeface="Arial"/>
                <a:cs typeface="Arial"/>
              </a:rPr>
              <a:t>Výše dotace</a:t>
            </a:r>
          </a:p>
          <a:p>
            <a:pPr algn="ctr">
              <a:spcAft>
                <a:spcPts val="500"/>
              </a:spcAft>
            </a:pPr>
            <a:r>
              <a:rPr lang="cs-CZ" sz="1400" dirty="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Min. 25 000 Kč</a:t>
            </a:r>
          </a:p>
          <a:p>
            <a:pPr algn="ctr">
              <a:spcAft>
                <a:spcPts val="500"/>
              </a:spcAft>
            </a:pPr>
            <a:r>
              <a:rPr lang="cs-CZ" sz="1400" dirty="0">
                <a:solidFill>
                  <a:srgbClr val="1D34FE"/>
                </a:solidFill>
                <a:latin typeface="Arial"/>
                <a:cs typeface="Arial"/>
              </a:rPr>
              <a:t>(60%/50%)</a:t>
            </a:r>
            <a:endParaRPr lang="cs-CZ" sz="1400" dirty="0">
              <a:solidFill>
                <a:srgbClr val="1D34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500"/>
              </a:spcAft>
            </a:pPr>
            <a:r>
              <a:rPr lang="cs-CZ" sz="1400" dirty="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 1, 2 a 3</a:t>
            </a:r>
          </a:p>
          <a:p>
            <a:pPr algn="ctr">
              <a:spcAft>
                <a:spcPts val="500"/>
              </a:spcAft>
            </a:pPr>
            <a:r>
              <a:rPr lang="cs-CZ" sz="1400" dirty="0">
                <a:solidFill>
                  <a:srgbClr val="FF0000"/>
                </a:solidFill>
                <a:latin typeface="Arial"/>
                <a:cs typeface="Arial"/>
              </a:rPr>
              <a:t>DT1 Max. 1 500 000 Kč</a:t>
            </a:r>
          </a:p>
          <a:p>
            <a:pPr algn="ctr">
              <a:spcAft>
                <a:spcPts val="500"/>
              </a:spcAft>
            </a:pPr>
            <a:r>
              <a:rPr lang="cs-CZ" sz="1400" dirty="0">
                <a:solidFill>
                  <a:srgbClr val="FF0000"/>
                </a:solidFill>
                <a:latin typeface="Arial"/>
                <a:cs typeface="Arial"/>
              </a:rPr>
              <a:t>DT2 Max. 300 000 Kč</a:t>
            </a:r>
          </a:p>
          <a:p>
            <a:pPr algn="ctr">
              <a:spcAft>
                <a:spcPts val="500"/>
              </a:spcAft>
            </a:pPr>
            <a:r>
              <a:rPr lang="cs-CZ" sz="1400" dirty="0">
                <a:solidFill>
                  <a:srgbClr val="FF0000"/>
                </a:solidFill>
                <a:latin typeface="Arial"/>
                <a:cs typeface="Arial"/>
              </a:rPr>
              <a:t>DT3 Max. 300 000 Kč</a:t>
            </a:r>
          </a:p>
          <a:p>
            <a:pPr algn="ctr">
              <a:spcAft>
                <a:spcPts val="500"/>
              </a:spcAft>
            </a:pPr>
            <a:endParaRPr lang="cs-CZ" sz="1400" dirty="0">
              <a:solidFill>
                <a:srgbClr val="FB52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500"/>
              </a:spcAft>
            </a:pPr>
            <a:r>
              <a:rPr lang="cs-CZ" sz="1400" b="1" dirty="0">
                <a:solidFill>
                  <a:srgbClr val="FB5271"/>
                </a:solidFill>
                <a:latin typeface="Arial"/>
                <a:cs typeface="Arial"/>
              </a:rPr>
              <a:t>Uznatelné náklady</a:t>
            </a:r>
            <a:endParaRPr lang="cs-CZ" sz="1400" b="1" dirty="0">
              <a:solidFill>
                <a:srgbClr val="FB52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500"/>
              </a:spcAft>
            </a:pPr>
            <a:r>
              <a:rPr lang="cs-CZ" sz="1400" dirty="0">
                <a:solidFill>
                  <a:srgbClr val="FB5271"/>
                </a:solidFill>
                <a:latin typeface="Arial"/>
                <a:cs typeface="Arial"/>
              </a:rPr>
              <a:t>od 01.01.2023-31.12.2024</a:t>
            </a:r>
            <a:endParaRPr lang="cs-CZ" sz="1400" dirty="0">
              <a:solidFill>
                <a:srgbClr val="FB52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500"/>
              </a:spcAft>
            </a:pPr>
            <a:endParaRPr lang="cs-CZ" sz="1400" b="1" dirty="0">
              <a:solidFill>
                <a:srgbClr val="FF51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500"/>
              </a:spcAft>
            </a:pPr>
            <a:r>
              <a:rPr lang="cs-CZ" sz="1400" b="1" dirty="0">
                <a:solidFill>
                  <a:srgbClr val="FF51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Kontaktní osoba</a:t>
            </a:r>
          </a:p>
          <a:p>
            <a:pPr algn="ctr">
              <a:spcAft>
                <a:spcPts val="500"/>
              </a:spcAft>
            </a:pPr>
            <a:r>
              <a:rPr lang="cs-CZ" sz="1400" dirty="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Vojtěch Kubík</a:t>
            </a:r>
          </a:p>
          <a:p>
            <a:pPr algn="ctr">
              <a:spcAft>
                <a:spcPts val="500"/>
              </a:spcAft>
            </a:pPr>
            <a:r>
              <a:rPr lang="cs-CZ" sz="1400" dirty="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kubik.vojtech@jmk.cz</a:t>
            </a:r>
          </a:p>
          <a:p>
            <a:pPr algn="ctr">
              <a:spcAft>
                <a:spcPts val="500"/>
              </a:spcAft>
            </a:pPr>
            <a:endParaRPr lang="cs-CZ" sz="13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500"/>
              </a:spcAft>
            </a:pPr>
            <a:endParaRPr lang="cs-CZ" sz="13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500"/>
              </a:spcAft>
            </a:pPr>
            <a:endParaRPr lang="cs-CZ" sz="13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500"/>
              </a:spcAft>
            </a:pPr>
            <a:endParaRPr lang="cs-CZ" sz="13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500"/>
              </a:spcAft>
              <a:buBlip>
                <a:blip r:embed="rId2"/>
              </a:buBlip>
            </a:pPr>
            <a:endParaRPr lang="cs-CZ" sz="13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500"/>
              </a:spcAft>
              <a:buBlip>
                <a:blip r:embed="rId2"/>
              </a:buBlip>
            </a:pPr>
            <a:endParaRPr lang="cs-CZ" sz="13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500"/>
              </a:spcAft>
              <a:buBlip>
                <a:blip r:embed="rId2"/>
              </a:buBlip>
            </a:pPr>
            <a:endParaRPr lang="cs-CZ" sz="13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500"/>
              </a:spcAft>
              <a:buBlip>
                <a:blip r:embed="rId2"/>
              </a:buBlip>
            </a:pPr>
            <a:endParaRPr lang="cs-CZ" sz="13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500"/>
              </a:spcAft>
              <a:buBlip>
                <a:blip r:embed="rId2"/>
              </a:buBlip>
            </a:pPr>
            <a:endParaRPr lang="cs-CZ" sz="13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500"/>
              </a:spcAft>
              <a:buBlip>
                <a:blip r:embed="rId2"/>
              </a:buBlip>
            </a:pPr>
            <a:endParaRPr lang="cs-CZ" sz="13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500"/>
              </a:spcAft>
              <a:buBlip>
                <a:blip r:embed="rId2"/>
              </a:buBlip>
            </a:pPr>
            <a:endParaRPr lang="cs-CZ" sz="13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500"/>
              </a:spcAft>
              <a:buBlip>
                <a:blip r:embed="rId2"/>
              </a:buBlip>
            </a:pPr>
            <a:endParaRPr lang="cs-CZ" sz="13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3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500"/>
              </a:spcAft>
              <a:buBlip>
                <a:blip r:embed="rId2"/>
              </a:buBlip>
              <a:defRPr/>
            </a:pPr>
            <a:endParaRPr lang="cs-CZ" sz="1600" dirty="0">
              <a:solidFill>
                <a:srgbClr val="1D34FD"/>
              </a:solidFill>
              <a:latin typeface="Work Sans"/>
            </a:endParaRPr>
          </a:p>
          <a:p>
            <a:pPr marL="342900" lvl="0" indent="-342900">
              <a:spcAft>
                <a:spcPts val="500"/>
              </a:spcAft>
              <a:buBlip>
                <a:blip r:embed="rId2"/>
              </a:buBlip>
              <a:defRPr/>
            </a:pPr>
            <a:endParaRPr lang="cs-CZ" sz="1600" dirty="0">
              <a:solidFill>
                <a:srgbClr val="1D34FD"/>
              </a:solidFill>
              <a:latin typeface="Work Sans"/>
            </a:endParaRPr>
          </a:p>
          <a:p>
            <a:pPr marL="342900" lvl="0" indent="-342900">
              <a:spcAft>
                <a:spcPts val="500"/>
              </a:spcAft>
              <a:buBlip>
                <a:blip r:embed="rId2"/>
              </a:buBlip>
              <a:defRPr/>
            </a:pPr>
            <a:endParaRPr lang="cs-CZ" sz="1600" dirty="0">
              <a:solidFill>
                <a:srgbClr val="1D34FD"/>
              </a:solidFill>
              <a:latin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614416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obsah 11" descr="Obsah obrázku mapa&#10;&#10;Popis byl vytvořen automaticky">
            <a:extLst>
              <a:ext uri="{FF2B5EF4-FFF2-40B4-BE49-F238E27FC236}">
                <a16:creationId xmlns:a16="http://schemas.microsoft.com/office/drawing/2014/main" id="{0A79A742-7A35-9712-E72E-EDC8C79C7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83" y="1293614"/>
            <a:ext cx="7696940" cy="5485797"/>
          </a:xfrm>
        </p:spPr>
      </p:pic>
    </p:spTree>
    <p:extLst>
      <p:ext uri="{BB962C8B-B14F-4D97-AF65-F5344CB8AC3E}">
        <p14:creationId xmlns:p14="http://schemas.microsoft.com/office/powerpoint/2010/main" val="3315812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114C3396-CD54-40A2-A86A-D3C75BBDB665}"/>
              </a:ext>
            </a:extLst>
          </p:cNvPr>
          <p:cNvSpPr/>
          <p:nvPr/>
        </p:nvSpPr>
        <p:spPr>
          <a:xfrm>
            <a:off x="577049" y="6178858"/>
            <a:ext cx="621436" cy="603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ED7CF4-AC42-4577-8D23-091727C29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05" y="1756047"/>
            <a:ext cx="9544717" cy="666119"/>
          </a:xfrm>
        </p:spPr>
        <p:txBody>
          <a:bodyPr>
            <a:noAutofit/>
          </a:bodyPr>
          <a:lstStyle/>
          <a:p>
            <a:r>
              <a:rPr lang="cs-CZ" sz="3200" dirty="0"/>
              <a:t>Dotační program Podpora udržování čistoty cyklistických komunikací a úpravy běžeckých lyžařských tratí</a:t>
            </a:r>
            <a:endParaRPr lang="cs-CZ" sz="24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62E06C-E77E-4C77-A3DC-ADB78CE7D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170" y="2900153"/>
            <a:ext cx="8954878" cy="406318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cs-CZ" sz="1600" b="1">
                <a:latin typeface="Arial"/>
                <a:cs typeface="Arial"/>
              </a:rPr>
              <a:t>Cílem Programu je zajištění čistoty a bezpečnosti na veřejných stezkách pro cyklisty, stezkách pro chodce a cyklisty, terénních a cyklistických trasách, podporu bezpečné sjízdnosti </a:t>
            </a:r>
            <a:r>
              <a:rPr lang="cs-CZ" sz="1600" b="1" err="1">
                <a:latin typeface="Arial"/>
                <a:cs typeface="Arial"/>
              </a:rPr>
              <a:t>singletrailů</a:t>
            </a:r>
            <a:r>
              <a:rPr lang="cs-CZ" sz="1600" b="1">
                <a:latin typeface="Arial"/>
                <a:cs typeface="Arial"/>
              </a:rPr>
              <a:t> a na podporu úpravy běžeckých lyžařských tratí</a:t>
            </a:r>
          </a:p>
          <a:p>
            <a:r>
              <a:rPr lang="cs-CZ" sz="1600" b="1">
                <a:latin typeface="Arial"/>
                <a:cs typeface="Arial"/>
              </a:rPr>
              <a:t>DT1 - Čistota cyklistických komunikací  </a:t>
            </a:r>
            <a:r>
              <a:rPr lang="cs-CZ" sz="1600">
                <a:latin typeface="Arial"/>
                <a:cs typeface="Arial"/>
              </a:rPr>
              <a:t>- je zaměřen na podporu bezpečné sjízdnosti    stávajících cyklistických komunikací, údržbu drobné infrastruktury </a:t>
            </a:r>
            <a:endParaRPr lang="cs-CZ" sz="1600"/>
          </a:p>
          <a:p>
            <a:r>
              <a:rPr lang="cs-CZ" sz="1600" b="1">
                <a:latin typeface="Arial"/>
                <a:cs typeface="Arial"/>
              </a:rPr>
              <a:t>DT2 – Údržba </a:t>
            </a:r>
            <a:r>
              <a:rPr lang="cs-CZ" sz="1600" b="1" err="1">
                <a:latin typeface="Arial"/>
                <a:cs typeface="Arial"/>
              </a:rPr>
              <a:t>singletrailů</a:t>
            </a:r>
            <a:r>
              <a:rPr lang="cs-CZ" sz="1600" b="1">
                <a:latin typeface="Arial"/>
                <a:cs typeface="Arial"/>
              </a:rPr>
              <a:t> </a:t>
            </a:r>
            <a:r>
              <a:rPr lang="cs-CZ" sz="1600">
                <a:latin typeface="Arial"/>
                <a:cs typeface="Arial"/>
              </a:rPr>
              <a:t>– je zaměřen na podporu bezpečné sjízdnosti stávajících </a:t>
            </a:r>
            <a:r>
              <a:rPr lang="cs-CZ" sz="1600" err="1">
                <a:latin typeface="Arial"/>
                <a:cs typeface="Arial"/>
              </a:rPr>
              <a:t>singletrailů</a:t>
            </a:r>
            <a:endParaRPr lang="cs-CZ" sz="1600" b="1">
              <a:latin typeface="Arial"/>
              <a:cs typeface="Arial"/>
            </a:endParaRPr>
          </a:p>
          <a:p>
            <a:r>
              <a:rPr lang="cs-CZ" sz="1600" b="1">
                <a:latin typeface="Arial"/>
                <a:cs typeface="Arial"/>
              </a:rPr>
              <a:t>DT3 - Značení a úpravy běžeckých lyžařských tratí </a:t>
            </a:r>
            <a:r>
              <a:rPr lang="cs-CZ" sz="1600">
                <a:latin typeface="Arial"/>
                <a:cs typeface="Arial"/>
              </a:rPr>
              <a:t>– je zaměřen na podporu značení </a:t>
            </a:r>
            <a:br>
              <a:rPr lang="cs-CZ" sz="1600"/>
            </a:br>
            <a:r>
              <a:rPr lang="cs-CZ" sz="1600">
                <a:latin typeface="Arial"/>
                <a:cs typeface="Arial"/>
              </a:rPr>
              <a:t>a úpravy běžeckých lyžařských tratí </a:t>
            </a:r>
            <a:endParaRPr lang="cs-CZ" sz="1600"/>
          </a:p>
          <a:p>
            <a:pPr marL="0" indent="0">
              <a:buNone/>
            </a:pPr>
            <a:r>
              <a:rPr lang="cs-CZ" sz="1600" b="1">
                <a:latin typeface="Arial"/>
                <a:cs typeface="Arial"/>
              </a:rPr>
              <a:t>Příjemce:</a:t>
            </a:r>
            <a:r>
              <a:rPr lang="cs-CZ" sz="1600">
                <a:latin typeface="Arial"/>
                <a:cs typeface="Arial"/>
              </a:rPr>
              <a:t> obce, DSO a jiné PO splňující podmínky DP</a:t>
            </a:r>
          </a:p>
          <a:p>
            <a:pPr marL="0" indent="0">
              <a:buNone/>
            </a:pPr>
            <a:r>
              <a:rPr lang="cs-CZ" sz="1600" b="1">
                <a:latin typeface="Arial"/>
                <a:cs typeface="Arial"/>
              </a:rPr>
              <a:t>Alokovaná částka:  </a:t>
            </a:r>
            <a:r>
              <a:rPr lang="cs-CZ" sz="1600" b="1">
                <a:solidFill>
                  <a:srgbClr val="FB5271"/>
                </a:solidFill>
                <a:latin typeface="Arial"/>
                <a:cs typeface="Arial"/>
              </a:rPr>
              <a:t>3 000 </a:t>
            </a:r>
            <a:r>
              <a:rPr lang="cs-CZ" sz="1600" b="1">
                <a:solidFill>
                  <a:srgbClr val="FF5172"/>
                </a:solidFill>
                <a:latin typeface="Arial"/>
                <a:cs typeface="Arial"/>
              </a:rPr>
              <a:t>000 Kč </a:t>
            </a:r>
            <a:r>
              <a:rPr lang="cs-CZ" sz="1600">
                <a:solidFill>
                  <a:srgbClr val="1D34FE"/>
                </a:solidFill>
                <a:latin typeface="Arial"/>
                <a:cs typeface="Arial"/>
              </a:rPr>
              <a:t>z toho na DT2 600 000 Kč</a:t>
            </a:r>
          </a:p>
          <a:p>
            <a:pPr>
              <a:buNone/>
            </a:pPr>
            <a:r>
              <a:rPr lang="cs-CZ" sz="1600" b="1">
                <a:latin typeface="Arial"/>
                <a:cs typeface="Arial"/>
              </a:rPr>
              <a:t>Min. spoluúčast žadatele </a:t>
            </a:r>
            <a:r>
              <a:rPr lang="cs-CZ" sz="1600">
                <a:latin typeface="Arial"/>
                <a:cs typeface="Arial"/>
              </a:rPr>
              <a:t>30 % (DT1, DT2, DT3)</a:t>
            </a:r>
          </a:p>
          <a:p>
            <a:pPr marL="0" indent="0">
              <a:buNone/>
            </a:pPr>
            <a:r>
              <a:rPr lang="cs-CZ" sz="1600" b="1">
                <a:solidFill>
                  <a:srgbClr val="FF5172"/>
                </a:solidFill>
                <a:latin typeface="Arial"/>
                <a:cs typeface="Arial"/>
              </a:rPr>
              <a:t>   </a:t>
            </a:r>
            <a:endParaRPr lang="cs-CZ" sz="1600" b="1">
              <a:solidFill>
                <a:srgbClr val="FF5172"/>
              </a:solidFill>
            </a:endParaRPr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endParaRPr lang="cs-CZ" sz="1600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endParaRPr lang="cs-CZ" sz="1600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endParaRPr lang="cs-CZ" sz="1600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endParaRPr lang="cs-CZ" sz="1600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endParaRPr lang="cs-CZ" sz="1600"/>
          </a:p>
          <a:p>
            <a:pPr algn="just"/>
            <a:endParaRPr lang="cs-CZ" sz="1600" b="1"/>
          </a:p>
          <a:p>
            <a:endParaRPr lang="cs-CZ" sz="1600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endParaRPr lang="cs-CZ" sz="1600"/>
          </a:p>
          <a:p>
            <a:pPr algn="just"/>
            <a:endParaRPr lang="cs-CZ" sz="1600" b="1"/>
          </a:p>
          <a:p>
            <a:endParaRPr lang="cs-CZ" sz="1600" b="1"/>
          </a:p>
          <a:p>
            <a:pPr algn="just"/>
            <a:endParaRPr lang="cs-CZ" sz="1600" b="1"/>
          </a:p>
          <a:p>
            <a:pPr algn="just"/>
            <a:endParaRPr lang="cs-CZ" sz="1600" b="1"/>
          </a:p>
          <a:p>
            <a:pPr lvl="0">
              <a:defRPr/>
            </a:pPr>
            <a:endParaRPr lang="cs-CZ" sz="1600"/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cs-CZ" sz="1600" b="1">
              <a:latin typeface="Work Sans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cs-CZ" sz="1600" b="1">
              <a:latin typeface="Work Sans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cs-CZ" sz="1600" b="1">
              <a:latin typeface="Work Sans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cs-CZ" sz="1600" b="1">
              <a:latin typeface="Work San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85456AB-47D5-472B-AFCA-8A69FC0F146C}"/>
              </a:ext>
            </a:extLst>
          </p:cNvPr>
          <p:cNvSpPr txBox="1"/>
          <p:nvPr/>
        </p:nvSpPr>
        <p:spPr>
          <a:xfrm>
            <a:off x="9224211" y="1601158"/>
            <a:ext cx="2967789" cy="96026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500"/>
              </a:spcAft>
            </a:pPr>
            <a:r>
              <a:rPr lang="cs-CZ" sz="1600" b="1" dirty="0">
                <a:solidFill>
                  <a:srgbClr val="FF5172"/>
                </a:solidFill>
                <a:latin typeface="Arial"/>
                <a:cs typeface="Arial"/>
              </a:rPr>
              <a:t>Příjem žádostí</a:t>
            </a:r>
          </a:p>
          <a:p>
            <a:pPr algn="ctr">
              <a:spcAft>
                <a:spcPts val="500"/>
              </a:spcAft>
            </a:pPr>
            <a:r>
              <a:rPr lang="cs-CZ" sz="1600" dirty="0">
                <a:solidFill>
                  <a:srgbClr val="1D34FD"/>
                </a:solidFill>
                <a:latin typeface="Arial"/>
                <a:cs typeface="Arial"/>
              </a:rPr>
              <a:t> 13.02.2023 – 28.02.2023</a:t>
            </a:r>
          </a:p>
          <a:p>
            <a:pPr algn="ctr">
              <a:spcAft>
                <a:spcPts val="500"/>
              </a:spcAft>
            </a:pPr>
            <a:r>
              <a:rPr lang="cs-CZ" sz="1600" b="1" dirty="0">
                <a:solidFill>
                  <a:srgbClr val="FF5172"/>
                </a:solidFill>
                <a:latin typeface="Arial"/>
                <a:cs typeface="Arial"/>
              </a:rPr>
              <a:t>Výše dotace</a:t>
            </a:r>
          </a:p>
          <a:p>
            <a:pPr algn="ctr">
              <a:spcAft>
                <a:spcPts val="500"/>
              </a:spcAft>
            </a:pPr>
            <a:r>
              <a:rPr lang="cs-CZ" sz="1600" dirty="0">
                <a:solidFill>
                  <a:srgbClr val="1D34FD"/>
                </a:solidFill>
                <a:latin typeface="Arial"/>
                <a:cs typeface="Arial"/>
              </a:rPr>
              <a:t>Min 25 000 Kč</a:t>
            </a:r>
          </a:p>
          <a:p>
            <a:pPr algn="ctr">
              <a:spcAft>
                <a:spcPts val="500"/>
              </a:spcAft>
            </a:pPr>
            <a:r>
              <a:rPr lang="cs-CZ" sz="1600" dirty="0">
                <a:solidFill>
                  <a:srgbClr val="1D34FD"/>
                </a:solidFill>
                <a:latin typeface="Arial"/>
                <a:cs typeface="Arial"/>
              </a:rPr>
              <a:t>Max.</a:t>
            </a:r>
          </a:p>
          <a:p>
            <a:pPr algn="ctr">
              <a:spcAft>
                <a:spcPts val="500"/>
              </a:spcAft>
            </a:pPr>
            <a:r>
              <a:rPr lang="cs-CZ" sz="1600" dirty="0">
                <a:solidFill>
                  <a:srgbClr val="1D34FD"/>
                </a:solidFill>
                <a:latin typeface="Arial"/>
                <a:cs typeface="Arial"/>
              </a:rPr>
              <a:t>DT1 70 000 Kč (70%)   </a:t>
            </a:r>
            <a:endParaRPr lang="cs-CZ" sz="16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500"/>
              </a:spcAft>
            </a:pPr>
            <a:r>
              <a:rPr lang="cs-CZ" sz="1600" dirty="0">
                <a:solidFill>
                  <a:srgbClr val="1D34FD"/>
                </a:solidFill>
                <a:latin typeface="Arial"/>
                <a:cs typeface="Arial"/>
              </a:rPr>
              <a:t>DT2 max. 8 000 Kč/ na kilometr (udržovaných </a:t>
            </a:r>
            <a:r>
              <a:rPr lang="cs-CZ" sz="1600" dirty="0" err="1">
                <a:solidFill>
                  <a:srgbClr val="1D34FD"/>
                </a:solidFill>
                <a:latin typeface="Arial"/>
                <a:cs typeface="Arial"/>
              </a:rPr>
              <a:t>sigletrailů</a:t>
            </a:r>
            <a:r>
              <a:rPr lang="cs-CZ" sz="1600" dirty="0">
                <a:solidFill>
                  <a:srgbClr val="1D34FD"/>
                </a:solidFill>
                <a:latin typeface="Arial"/>
                <a:cs typeface="Arial"/>
              </a:rPr>
              <a:t>)</a:t>
            </a:r>
          </a:p>
          <a:p>
            <a:pPr algn="ctr">
              <a:spcAft>
                <a:spcPts val="500"/>
              </a:spcAft>
            </a:pPr>
            <a:r>
              <a:rPr lang="cs-CZ" sz="1600" dirty="0">
                <a:solidFill>
                  <a:srgbClr val="1D34FD"/>
                </a:solidFill>
                <a:latin typeface="Arial"/>
                <a:cs typeface="Arial"/>
              </a:rPr>
              <a:t>DT3 70 000 Kč (70%)</a:t>
            </a:r>
          </a:p>
          <a:p>
            <a:pPr algn="ctr">
              <a:spcAft>
                <a:spcPts val="500"/>
              </a:spcAft>
            </a:pPr>
            <a:r>
              <a:rPr lang="cs-CZ" sz="1600" b="1" dirty="0">
                <a:solidFill>
                  <a:srgbClr val="FB5271"/>
                </a:solidFill>
                <a:latin typeface="Arial"/>
                <a:cs typeface="Arial"/>
              </a:rPr>
              <a:t>Uznatelné náklady</a:t>
            </a:r>
            <a:endParaRPr lang="cs-CZ" sz="1600" dirty="0">
              <a:latin typeface="Arial"/>
              <a:ea typeface="+mn-lt"/>
              <a:cs typeface="Arial"/>
            </a:endParaRPr>
          </a:p>
          <a:p>
            <a:pPr algn="ctr">
              <a:spcAft>
                <a:spcPts val="500"/>
              </a:spcAft>
            </a:pPr>
            <a:r>
              <a:rPr lang="cs-CZ" sz="1600" dirty="0">
                <a:solidFill>
                  <a:srgbClr val="1D34FD"/>
                </a:solidFill>
                <a:latin typeface="Arial"/>
                <a:cs typeface="Arial"/>
              </a:rPr>
              <a:t>od 01.01.2023-31.12.2023</a:t>
            </a:r>
            <a:endParaRPr lang="cs-CZ" dirty="0">
              <a:solidFill>
                <a:srgbClr val="1D34FD"/>
              </a:solidFill>
              <a:cs typeface="Calibri"/>
            </a:endParaRPr>
          </a:p>
          <a:p>
            <a:pPr algn="ctr">
              <a:spcAft>
                <a:spcPts val="500"/>
              </a:spcAft>
            </a:pPr>
            <a:r>
              <a:rPr lang="cs-CZ" sz="1600" b="1" dirty="0">
                <a:solidFill>
                  <a:srgbClr val="FF5172"/>
                </a:solidFill>
                <a:latin typeface="Arial"/>
                <a:cs typeface="Arial"/>
              </a:rPr>
              <a:t>Kontaktní osoba</a:t>
            </a:r>
          </a:p>
          <a:p>
            <a:pPr algn="ctr">
              <a:spcAft>
                <a:spcPts val="500"/>
              </a:spcAft>
            </a:pPr>
            <a:r>
              <a:rPr lang="cs-CZ" sz="1300" dirty="0">
                <a:solidFill>
                  <a:srgbClr val="1D34FD"/>
                </a:solidFill>
                <a:latin typeface="Arial"/>
                <a:cs typeface="Arial"/>
              </a:rPr>
              <a:t>Ing. Hana Bukatovičová (DT1, DT2)</a:t>
            </a:r>
          </a:p>
          <a:p>
            <a:pPr algn="ctr">
              <a:spcAft>
                <a:spcPts val="500"/>
              </a:spcAft>
            </a:pPr>
            <a:r>
              <a:rPr lang="cs-CZ" sz="1300" dirty="0">
                <a:solidFill>
                  <a:srgbClr val="1D34FD"/>
                </a:solidFill>
                <a:latin typeface="Arial"/>
                <a:cs typeface="Arial"/>
              </a:rPr>
              <a:t>bukatovicova.hana@jmk.cz</a:t>
            </a:r>
          </a:p>
          <a:p>
            <a:pPr algn="ctr">
              <a:spcAft>
                <a:spcPts val="500"/>
              </a:spcAft>
            </a:pPr>
            <a:r>
              <a:rPr lang="cs-CZ" sz="1300" dirty="0">
                <a:solidFill>
                  <a:srgbClr val="1D34FD"/>
                </a:solidFill>
                <a:latin typeface="Arial"/>
                <a:cs typeface="Arial"/>
              </a:rPr>
              <a:t>Mgr. Soňa Šírová (DT3)</a:t>
            </a:r>
            <a:endParaRPr lang="cs-CZ" sz="13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500"/>
              </a:spcAft>
            </a:pPr>
            <a:r>
              <a:rPr lang="cs-CZ" sz="1300" dirty="0">
                <a:solidFill>
                  <a:srgbClr val="1D34FE"/>
                </a:solidFill>
                <a:latin typeface="Arial"/>
                <a:cs typeface="Arial"/>
              </a:rPr>
              <a:t>sirova.sona@jmk.cz</a:t>
            </a:r>
            <a:endParaRPr lang="cs-CZ" sz="1300" dirty="0">
              <a:solidFill>
                <a:srgbClr val="1D34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500"/>
              </a:spcAft>
            </a:pPr>
            <a:endParaRPr lang="cs-CZ" sz="13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500"/>
              </a:spcAft>
            </a:pPr>
            <a:endParaRPr lang="cs-CZ" sz="13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500"/>
              </a:spcAft>
            </a:pPr>
            <a:endParaRPr lang="cs-CZ" sz="13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500"/>
              </a:spcAft>
            </a:pPr>
            <a:endParaRPr lang="cs-CZ" sz="13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500"/>
              </a:spcAft>
              <a:buBlip>
                <a:blip r:embed="rId2"/>
              </a:buBlip>
            </a:pPr>
            <a:endParaRPr lang="cs-CZ" sz="13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500"/>
              </a:spcAft>
              <a:buBlip>
                <a:blip r:embed="rId2"/>
              </a:buBlip>
            </a:pPr>
            <a:endParaRPr lang="cs-CZ" sz="13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500"/>
              </a:spcAft>
              <a:buBlip>
                <a:blip r:embed="rId2"/>
              </a:buBlip>
            </a:pPr>
            <a:endParaRPr lang="cs-CZ" sz="13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500"/>
              </a:spcAft>
              <a:buBlip>
                <a:blip r:embed="rId2"/>
              </a:buBlip>
            </a:pPr>
            <a:endParaRPr lang="cs-CZ" sz="13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500"/>
              </a:spcAft>
              <a:buBlip>
                <a:blip r:embed="rId2"/>
              </a:buBlip>
            </a:pPr>
            <a:endParaRPr lang="cs-CZ" sz="13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500"/>
              </a:spcAft>
              <a:buBlip>
                <a:blip r:embed="rId2"/>
              </a:buBlip>
            </a:pPr>
            <a:endParaRPr lang="cs-CZ" sz="13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500"/>
              </a:spcAft>
              <a:buChar char="•"/>
            </a:pPr>
            <a:endParaRPr lang="cs-CZ" sz="13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500"/>
              </a:spcAft>
              <a:buChar char="•"/>
              <a:defRPr/>
            </a:pPr>
            <a:endParaRPr lang="cs-CZ" sz="13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cs-CZ" sz="13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500"/>
              </a:spcAft>
              <a:buBlip>
                <a:blip r:embed="rId2"/>
              </a:buBlip>
              <a:defRPr/>
            </a:pPr>
            <a:endParaRPr lang="cs-CZ" sz="1600" dirty="0">
              <a:solidFill>
                <a:srgbClr val="1D34FD"/>
              </a:solidFill>
              <a:latin typeface="Work Sans"/>
              <a:cs typeface="Arial" panose="020B0604020202020204" pitchFamily="34" charset="0"/>
            </a:endParaRPr>
          </a:p>
          <a:p>
            <a:pPr marL="342900" indent="-342900">
              <a:spcAft>
                <a:spcPts val="500"/>
              </a:spcAft>
              <a:buBlip>
                <a:blip r:embed="rId2"/>
              </a:buBlip>
              <a:defRPr/>
            </a:pPr>
            <a:endParaRPr lang="cs-CZ" sz="1600" dirty="0">
              <a:solidFill>
                <a:srgbClr val="1D34FD"/>
              </a:solidFill>
              <a:latin typeface="Work Sans"/>
              <a:cs typeface="Arial" panose="020B0604020202020204" pitchFamily="34" charset="0"/>
            </a:endParaRPr>
          </a:p>
          <a:p>
            <a:pPr marL="342900" indent="-342900">
              <a:spcAft>
                <a:spcPts val="500"/>
              </a:spcAft>
              <a:buBlip>
                <a:blip r:embed="rId2"/>
              </a:buBlip>
              <a:defRPr/>
            </a:pPr>
            <a:endParaRPr lang="cs-CZ" sz="1600" dirty="0">
              <a:solidFill>
                <a:srgbClr val="1D34FD"/>
              </a:solidFill>
              <a:latin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4006993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sah 8" descr="Obsah obrázku mapa&#10;&#10;Popis byl vytvořen automaticky">
            <a:extLst>
              <a:ext uri="{FF2B5EF4-FFF2-40B4-BE49-F238E27FC236}">
                <a16:creationId xmlns:a16="http://schemas.microsoft.com/office/drawing/2014/main" id="{4FF0012A-D267-6BC7-E4B5-CEBD6268B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007" y="1331650"/>
            <a:ext cx="7810166" cy="5526350"/>
          </a:xfrm>
        </p:spPr>
      </p:pic>
    </p:spTree>
    <p:extLst>
      <p:ext uri="{BB962C8B-B14F-4D97-AF65-F5344CB8AC3E}">
        <p14:creationId xmlns:p14="http://schemas.microsoft.com/office/powerpoint/2010/main" val="1661419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114C3396-CD54-40A2-A86A-D3C75BBDB665}"/>
              </a:ext>
            </a:extLst>
          </p:cNvPr>
          <p:cNvSpPr/>
          <p:nvPr/>
        </p:nvSpPr>
        <p:spPr>
          <a:xfrm>
            <a:off x="577049" y="6178858"/>
            <a:ext cx="621436" cy="603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ED7CF4-AC42-4577-8D23-091727C29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05" y="1756047"/>
            <a:ext cx="9544717" cy="666119"/>
          </a:xfrm>
        </p:spPr>
        <p:txBody>
          <a:bodyPr>
            <a:noAutofit/>
          </a:bodyPr>
          <a:lstStyle/>
          <a:p>
            <a:r>
              <a:rPr lang="cs-CZ" sz="3200"/>
              <a:t>Dotační program Podpora adaptačních opatření na změnu klimatu v roce 2023</a:t>
            </a:r>
            <a:br>
              <a:rPr lang="cs-CZ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sz="240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62E06C-E77E-4C77-A3DC-ADB78CE7D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805" y="2502989"/>
            <a:ext cx="8954878" cy="406318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cs-CZ" sz="1600" b="1" dirty="0"/>
              <a:t>Účelem dotačního programu je podpora adaptačních opatření přispívajících k zvýšení odolnosti, biodiverzity a vodní stability v krajině</a:t>
            </a:r>
          </a:p>
          <a:p>
            <a:pPr algn="just"/>
            <a:r>
              <a:rPr lang="cs-CZ" sz="1400" b="1" dirty="0"/>
              <a:t>DT2 – Zadržení vody v krajině </a:t>
            </a:r>
            <a:r>
              <a:rPr lang="cs-CZ" sz="1400" dirty="0">
                <a:latin typeface="Arial"/>
                <a:cs typeface="Arial"/>
              </a:rPr>
              <a:t>je zaměřen na zvýšení retenční schopnosti krajiny a protierozní opatření, </a:t>
            </a:r>
            <a:r>
              <a:rPr lang="cs-CZ" sz="1400" dirty="0">
                <a:solidFill>
                  <a:srgbClr val="FB5271"/>
                </a:solidFill>
                <a:latin typeface="Arial"/>
                <a:cs typeface="Arial"/>
              </a:rPr>
              <a:t>obnova polních cest s nezpevněným povrchem přírodního propustného rázu.</a:t>
            </a:r>
          </a:p>
          <a:p>
            <a:pPr algn="just"/>
            <a:r>
              <a:rPr lang="cs-CZ" sz="1400" b="1" dirty="0"/>
              <a:t>Příjemce: DT2 -</a:t>
            </a:r>
            <a:r>
              <a:rPr lang="cs-CZ" sz="1400" dirty="0"/>
              <a:t> obec, DSO, škola, církev, zemědělský podnikatel, spolek, obecně prospěšná 	              společnost dle zák.248/1995 Sb.</a:t>
            </a:r>
          </a:p>
          <a:p>
            <a:pPr algn="just"/>
            <a:r>
              <a:rPr lang="cs-CZ" sz="1400" b="1" dirty="0"/>
              <a:t>Alokace dotačního programu: </a:t>
            </a:r>
            <a:r>
              <a:rPr lang="cs-CZ" sz="1400" b="1" dirty="0">
                <a:solidFill>
                  <a:srgbClr val="FB5271"/>
                </a:solidFill>
              </a:rPr>
              <a:t>20 000 000 Kč</a:t>
            </a:r>
          </a:p>
          <a:p>
            <a:pPr algn="just"/>
            <a:endParaRPr lang="cs-CZ" sz="1400" dirty="0"/>
          </a:p>
          <a:p>
            <a:pPr algn="just"/>
            <a:endParaRPr lang="cs-CZ" sz="1400" dirty="0">
              <a:solidFill>
                <a:srgbClr val="FB5271"/>
              </a:solidFill>
              <a:latin typeface="Arial"/>
              <a:cs typeface="Arial"/>
            </a:endParaRPr>
          </a:p>
          <a:p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endParaRPr lang="cs-CZ" sz="1600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endParaRPr lang="cs-CZ" sz="1600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endParaRPr lang="cs-CZ" sz="1600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endParaRPr lang="cs-CZ" sz="1600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endParaRPr lang="cs-CZ" sz="1600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endParaRPr lang="cs-CZ" sz="1600" dirty="0"/>
          </a:p>
          <a:p>
            <a:pPr algn="just"/>
            <a:endParaRPr lang="cs-CZ" sz="1600" b="1" dirty="0"/>
          </a:p>
          <a:p>
            <a:endParaRPr lang="cs-CZ" sz="1600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endParaRPr lang="cs-CZ" sz="1600" dirty="0"/>
          </a:p>
          <a:p>
            <a:pPr algn="just"/>
            <a:endParaRPr lang="cs-CZ" sz="1600" b="1" dirty="0"/>
          </a:p>
          <a:p>
            <a:endParaRPr lang="cs-CZ" sz="1600" b="1" dirty="0"/>
          </a:p>
          <a:p>
            <a:pPr algn="just"/>
            <a:endParaRPr lang="cs-CZ" sz="1600" b="1" dirty="0"/>
          </a:p>
          <a:p>
            <a:pPr algn="just"/>
            <a:endParaRPr lang="cs-CZ" sz="1600" b="1" dirty="0"/>
          </a:p>
          <a:p>
            <a:endParaRPr lang="cs-CZ" sz="1600" dirty="0"/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cs-CZ" sz="1600" b="1" dirty="0">
              <a:latin typeface="Work Sans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cs-CZ" sz="1600" b="1" dirty="0">
              <a:latin typeface="Work Sans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cs-CZ" sz="1600" b="1" dirty="0">
              <a:latin typeface="Work Sans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cs-CZ" sz="1600" b="1" dirty="0">
              <a:latin typeface="Work San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85456AB-47D5-472B-AFCA-8A69FC0F146C}"/>
              </a:ext>
            </a:extLst>
          </p:cNvPr>
          <p:cNvSpPr txBox="1"/>
          <p:nvPr/>
        </p:nvSpPr>
        <p:spPr>
          <a:xfrm>
            <a:off x="9402937" y="1293132"/>
            <a:ext cx="2967789" cy="110132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500"/>
              </a:spcAft>
            </a:pPr>
            <a:r>
              <a:rPr lang="cs-CZ" sz="1600" b="1" dirty="0">
                <a:solidFill>
                  <a:srgbClr val="FF51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Příjem žádostí</a:t>
            </a:r>
          </a:p>
          <a:p>
            <a:pPr algn="ctr">
              <a:spcAft>
                <a:spcPts val="500"/>
              </a:spcAft>
            </a:pPr>
            <a:r>
              <a:rPr lang="cs-CZ" sz="1600" dirty="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průběžný od </a:t>
            </a:r>
          </a:p>
          <a:p>
            <a:pPr algn="ctr">
              <a:spcAft>
                <a:spcPts val="500"/>
              </a:spcAft>
            </a:pPr>
            <a:r>
              <a:rPr lang="cs-CZ" sz="1600" dirty="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13.02.2023 – 18.09.2023</a:t>
            </a:r>
          </a:p>
          <a:p>
            <a:pPr algn="ctr">
              <a:spcAft>
                <a:spcPts val="500"/>
              </a:spcAft>
            </a:pPr>
            <a:endParaRPr lang="cs-CZ" sz="8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500"/>
              </a:spcAft>
            </a:pPr>
            <a:r>
              <a:rPr lang="cs-CZ" sz="1600" b="1" dirty="0">
                <a:solidFill>
                  <a:srgbClr val="FF51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Výše dotace</a:t>
            </a:r>
          </a:p>
          <a:p>
            <a:pPr algn="ctr">
              <a:spcAft>
                <a:spcPts val="500"/>
              </a:spcAft>
            </a:pPr>
            <a:r>
              <a:rPr lang="cs-CZ" sz="1600" dirty="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Min. 25 000 Kč</a:t>
            </a:r>
          </a:p>
          <a:p>
            <a:pPr algn="ctr">
              <a:spcAft>
                <a:spcPts val="500"/>
              </a:spcAft>
            </a:pPr>
            <a:r>
              <a:rPr lang="cs-CZ" sz="1600" dirty="0">
                <a:solidFill>
                  <a:srgbClr val="1D34FD"/>
                </a:solidFill>
                <a:latin typeface="Arial"/>
                <a:cs typeface="Arial"/>
              </a:rPr>
              <a:t>DT2 </a:t>
            </a:r>
            <a:endParaRPr lang="cs-CZ" sz="16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500"/>
              </a:spcAft>
            </a:pPr>
            <a:r>
              <a:rPr lang="cs-CZ" sz="1600" dirty="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Max. 500 000 Kč</a:t>
            </a:r>
          </a:p>
          <a:p>
            <a:pPr algn="ctr">
              <a:spcAft>
                <a:spcPts val="500"/>
              </a:spcAft>
            </a:pPr>
            <a:r>
              <a:rPr lang="cs-CZ" sz="1600" dirty="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Min.50% spoluúčast</a:t>
            </a:r>
          </a:p>
          <a:p>
            <a:pPr algn="ctr">
              <a:spcAft>
                <a:spcPts val="500"/>
              </a:spcAft>
            </a:pPr>
            <a:r>
              <a:rPr lang="cs-CZ" sz="1600" b="1" dirty="0">
                <a:solidFill>
                  <a:srgbClr val="FB5271"/>
                </a:solidFill>
                <a:latin typeface="Arial"/>
                <a:cs typeface="Arial"/>
              </a:rPr>
              <a:t>Uznatelné náklady</a:t>
            </a:r>
            <a:endParaRPr lang="cs-CZ" sz="1600" b="1" dirty="0">
              <a:solidFill>
                <a:srgbClr val="FB52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500"/>
              </a:spcAft>
            </a:pPr>
            <a:r>
              <a:rPr lang="cs-CZ" sz="1600" dirty="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01.01.2023-31.12.2024</a:t>
            </a:r>
          </a:p>
          <a:p>
            <a:pPr algn="ctr">
              <a:spcAft>
                <a:spcPts val="500"/>
              </a:spcAft>
            </a:pPr>
            <a:endParaRPr lang="cs-CZ" sz="1600" b="1" dirty="0">
              <a:solidFill>
                <a:srgbClr val="FF5172"/>
              </a:solidFill>
              <a:latin typeface="Arial"/>
              <a:cs typeface="Arial"/>
            </a:endParaRPr>
          </a:p>
          <a:p>
            <a:pPr algn="ctr">
              <a:spcAft>
                <a:spcPts val="500"/>
              </a:spcAft>
            </a:pPr>
            <a:r>
              <a:rPr lang="cs-CZ" sz="1600" b="1" dirty="0">
                <a:solidFill>
                  <a:srgbClr val="FF5172"/>
                </a:solidFill>
                <a:latin typeface="Arial"/>
                <a:cs typeface="Arial"/>
              </a:rPr>
              <a:t>Kontaktní osoba</a:t>
            </a:r>
          </a:p>
          <a:p>
            <a:pPr algn="ctr">
              <a:spcAft>
                <a:spcPts val="500"/>
              </a:spcAft>
            </a:pPr>
            <a:r>
              <a:rPr lang="cs-CZ" sz="1600" dirty="0">
                <a:solidFill>
                  <a:srgbClr val="1D34FD"/>
                </a:solidFill>
                <a:latin typeface="Arial"/>
                <a:cs typeface="Arial"/>
              </a:rPr>
              <a:t>Ing. Jan Lachout</a:t>
            </a:r>
            <a:endParaRPr lang="cs-CZ" sz="16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500"/>
              </a:spcAft>
            </a:pPr>
            <a:r>
              <a:rPr lang="cs-CZ" sz="1600" dirty="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lachout.jan@jmk.cz</a:t>
            </a:r>
          </a:p>
          <a:p>
            <a:pPr algn="ctr">
              <a:spcAft>
                <a:spcPts val="500"/>
              </a:spcAft>
            </a:pPr>
            <a:r>
              <a:rPr lang="cs-CZ" sz="1600" dirty="0">
                <a:solidFill>
                  <a:srgbClr val="1D34FD"/>
                </a:solidFill>
                <a:latin typeface="Arial"/>
                <a:cs typeface="Arial"/>
              </a:rPr>
              <a:t>Ing. Tereza Fleková </a:t>
            </a:r>
            <a:endParaRPr lang="cs-CZ" sz="16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500"/>
              </a:spcAft>
            </a:pPr>
            <a:r>
              <a:rPr lang="cs-CZ" sz="1600" dirty="0">
                <a:solidFill>
                  <a:srgbClr val="1D34FD"/>
                </a:solidFill>
                <a:latin typeface="Arial"/>
                <a:cs typeface="Arial"/>
              </a:rPr>
              <a:t>flekova.tereza@jmk.cz</a:t>
            </a:r>
          </a:p>
          <a:p>
            <a:pPr algn="ctr">
              <a:spcAft>
                <a:spcPts val="500"/>
              </a:spcAft>
            </a:pPr>
            <a:endParaRPr lang="cs-CZ" sz="16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500"/>
              </a:spcAft>
            </a:pPr>
            <a:endParaRPr lang="cs-CZ" sz="16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500"/>
              </a:spcAft>
            </a:pPr>
            <a:endParaRPr lang="cs-CZ" sz="16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500"/>
              </a:spcAft>
            </a:pPr>
            <a:endParaRPr lang="cs-CZ" sz="16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500"/>
              </a:spcAft>
            </a:pPr>
            <a:endParaRPr lang="cs-CZ" sz="16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500"/>
              </a:spcAft>
            </a:pPr>
            <a:endParaRPr lang="cs-CZ" sz="16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500"/>
              </a:spcAft>
            </a:pPr>
            <a:endParaRPr lang="cs-CZ" sz="16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500"/>
              </a:spcAft>
              <a:buBlip>
                <a:blip r:embed="rId2"/>
              </a:buBlip>
            </a:pPr>
            <a:endParaRPr lang="cs-CZ" sz="16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500"/>
              </a:spcAft>
              <a:buBlip>
                <a:blip r:embed="rId2"/>
              </a:buBlip>
            </a:pPr>
            <a:endParaRPr lang="cs-CZ" sz="16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500"/>
              </a:spcAft>
              <a:buBlip>
                <a:blip r:embed="rId2"/>
              </a:buBlip>
            </a:pPr>
            <a:endParaRPr lang="cs-CZ" sz="16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500"/>
              </a:spcAft>
              <a:buBlip>
                <a:blip r:embed="rId2"/>
              </a:buBlip>
            </a:pPr>
            <a:endParaRPr lang="cs-CZ" sz="16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500"/>
              </a:spcAft>
              <a:buBlip>
                <a:blip r:embed="rId2"/>
              </a:buBlip>
            </a:pPr>
            <a:endParaRPr lang="cs-CZ" sz="16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500"/>
              </a:spcAft>
              <a:buBlip>
                <a:blip r:embed="rId2"/>
              </a:buBlip>
            </a:pPr>
            <a:endParaRPr lang="cs-CZ" sz="16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500"/>
              </a:spcAft>
              <a:buBlip>
                <a:blip r:embed="rId2"/>
              </a:buBlip>
            </a:pPr>
            <a:endParaRPr lang="cs-CZ" sz="16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500"/>
              </a:spcAft>
              <a:buBlip>
                <a:blip r:embed="rId2"/>
              </a:buBlip>
            </a:pPr>
            <a:endParaRPr lang="cs-CZ" sz="16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>
              <a:solidFill>
                <a:srgbClr val="1D34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500"/>
              </a:spcAft>
              <a:buBlip>
                <a:blip r:embed="rId2"/>
              </a:buBlip>
              <a:defRPr/>
            </a:pPr>
            <a:endParaRPr lang="cs-CZ" sz="1600" dirty="0">
              <a:solidFill>
                <a:srgbClr val="1D34FD"/>
              </a:solidFill>
              <a:latin typeface="Work Sans"/>
            </a:endParaRPr>
          </a:p>
          <a:p>
            <a:pPr marL="342900" lvl="0" indent="-342900">
              <a:spcAft>
                <a:spcPts val="500"/>
              </a:spcAft>
              <a:buBlip>
                <a:blip r:embed="rId2"/>
              </a:buBlip>
              <a:defRPr/>
            </a:pPr>
            <a:endParaRPr lang="cs-CZ" sz="1600" dirty="0">
              <a:solidFill>
                <a:srgbClr val="1D34FD"/>
              </a:solidFill>
              <a:latin typeface="Work Sans"/>
            </a:endParaRPr>
          </a:p>
          <a:p>
            <a:pPr marL="342900" lvl="0" indent="-342900">
              <a:spcAft>
                <a:spcPts val="500"/>
              </a:spcAft>
              <a:buBlip>
                <a:blip r:embed="rId2"/>
              </a:buBlip>
              <a:defRPr/>
            </a:pPr>
            <a:endParaRPr lang="cs-CZ" sz="1600" dirty="0">
              <a:solidFill>
                <a:srgbClr val="1D34FD"/>
              </a:solidFill>
              <a:latin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3370324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58E62AF7-2D46-4AE8-B912-B40513FD4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45" y="-199788"/>
            <a:ext cx="61913" cy="43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C53CECF-9B1F-47A5-B8F8-6E1DF40880B1}"/>
              </a:ext>
            </a:extLst>
          </p:cNvPr>
          <p:cNvSpPr txBox="1"/>
          <p:nvPr/>
        </p:nvSpPr>
        <p:spPr>
          <a:xfrm>
            <a:off x="4691805" y="1850334"/>
            <a:ext cx="92493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31 %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98F3CFA-C879-4C60-B8EE-712AC35BFA38}"/>
              </a:ext>
            </a:extLst>
          </p:cNvPr>
          <p:cNvSpPr/>
          <p:nvPr/>
        </p:nvSpPr>
        <p:spPr>
          <a:xfrm>
            <a:off x="796532" y="1295400"/>
            <a:ext cx="101762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rgbClr val="1D34FE"/>
                </a:solidFill>
                <a:cs typeface="Arial" charset="0"/>
              </a:rPr>
              <a:t>MMR </a:t>
            </a:r>
            <a:r>
              <a:rPr lang="cs-CZ" dirty="0">
                <a:solidFill>
                  <a:srgbClr val="1D34FE"/>
                </a:solidFill>
                <a:cs typeface="Arial" charset="0"/>
              </a:rPr>
              <a:t>, </a:t>
            </a:r>
            <a:r>
              <a:rPr lang="pl-PL" b="1" i="0" dirty="0">
                <a:solidFill>
                  <a:srgbClr val="1D34FE"/>
                </a:solidFill>
                <a:effectLst/>
              </a:rPr>
              <a:t>Národní program podpory cestovního ruchu v regionech, </a:t>
            </a:r>
            <a:r>
              <a:rPr lang="pl-PL" i="0" dirty="0">
                <a:solidFill>
                  <a:srgbClr val="1D34FE"/>
                </a:solidFill>
                <a:effectLst/>
              </a:rPr>
              <a:t>www.mmr.cz / Národní dotace / Cestovní ruch  (v</a:t>
            </a:r>
            <a:r>
              <a:rPr lang="cs-CZ" dirty="0" err="1">
                <a:solidFill>
                  <a:srgbClr val="1D34FE"/>
                </a:solidFill>
                <a:cs typeface="Arial" charset="0"/>
              </a:rPr>
              <a:t>ýzva</a:t>
            </a:r>
            <a:r>
              <a:rPr lang="cs-CZ" dirty="0">
                <a:solidFill>
                  <a:srgbClr val="1D34FE"/>
                </a:solidFill>
                <a:cs typeface="Arial" charset="0"/>
              </a:rPr>
              <a:t> pro rok 2023 ukončena)</a:t>
            </a:r>
          </a:p>
          <a:p>
            <a:pPr>
              <a:defRPr/>
            </a:pPr>
            <a:r>
              <a:rPr lang="cs-CZ" dirty="0">
                <a:solidFill>
                  <a:srgbClr val="1D34FE"/>
                </a:solidFill>
                <a:cs typeface="Arial" charset="0"/>
              </a:rPr>
              <a:t>      Vytvoření podmínek pro zlepšení infrastruktury cestovního ruchu </a:t>
            </a:r>
          </a:p>
          <a:p>
            <a:pPr>
              <a:defRPr/>
            </a:pPr>
            <a:r>
              <a:rPr lang="cs-CZ" dirty="0">
                <a:solidFill>
                  <a:srgbClr val="1D34FE"/>
                </a:solidFill>
                <a:cs typeface="Arial" charset="0"/>
              </a:rPr>
              <a:t>      (např. zlepšení vybavenosti služeb podél pěších tras a cyklotras, naučných stezek a turistických cílů..)</a:t>
            </a:r>
          </a:p>
          <a:p>
            <a:pPr>
              <a:defRPr/>
            </a:pPr>
            <a:r>
              <a:rPr lang="cs-CZ" dirty="0">
                <a:cs typeface="Arial" charset="0"/>
              </a:rPr>
              <a:t>     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3443C80-3728-4B25-868A-B9AA5BFF6099}"/>
              </a:ext>
            </a:extLst>
          </p:cNvPr>
          <p:cNvSpPr/>
          <p:nvPr/>
        </p:nvSpPr>
        <p:spPr>
          <a:xfrm>
            <a:off x="796532" y="2526039"/>
            <a:ext cx="58033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rgbClr val="1D34FE"/>
                </a:solidFill>
                <a:cs typeface="Arial" charset="0"/>
              </a:rPr>
              <a:t>Státní fond dopravní infrastruktury, https://</a:t>
            </a:r>
            <a:r>
              <a:rPr lang="cs-CZ" dirty="0">
                <a:solidFill>
                  <a:srgbClr val="1D34FE"/>
                </a:solidFill>
                <a:cs typeface="Arial" charset="0"/>
              </a:rPr>
              <a:t>www.sfdi.CZ</a:t>
            </a:r>
          </a:p>
          <a:p>
            <a:pPr>
              <a:defRPr/>
            </a:pPr>
            <a:r>
              <a:rPr lang="cs-CZ" dirty="0">
                <a:solidFill>
                  <a:srgbClr val="1D34FE"/>
                </a:solidFill>
                <a:cs typeface="Arial" charset="0"/>
              </a:rPr>
              <a:t>      Příspěvky na výstavbu a údržbu cyklistických stezek, </a:t>
            </a:r>
          </a:p>
          <a:p>
            <a:pPr>
              <a:defRPr/>
            </a:pPr>
            <a:r>
              <a:rPr lang="cs-CZ" dirty="0">
                <a:solidFill>
                  <a:srgbClr val="1D34FE"/>
                </a:solidFill>
                <a:cs typeface="Arial" charset="0"/>
              </a:rPr>
              <a:t>      Termín podání žádostí 2Q.2023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621BF4F-FAAD-4CAE-8C00-544D6510AEC8}"/>
              </a:ext>
            </a:extLst>
          </p:cNvPr>
          <p:cNvSpPr/>
          <p:nvPr/>
        </p:nvSpPr>
        <p:spPr>
          <a:xfrm>
            <a:off x="796532" y="3376274"/>
            <a:ext cx="1050337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rgbClr val="1D34FE"/>
                </a:solidFill>
              </a:rPr>
              <a:t>Integrovaný regionální operační program 2021-2027, </a:t>
            </a:r>
            <a:r>
              <a:rPr lang="cs-CZ" dirty="0">
                <a:solidFill>
                  <a:srgbClr val="1D34FE"/>
                </a:solidFill>
              </a:rPr>
              <a:t>https://irop.mmr.cz/cs/irop-2021-2027 </a:t>
            </a:r>
            <a:endParaRPr lang="cs-CZ" altLang="cs-CZ" b="1" dirty="0">
              <a:solidFill>
                <a:srgbClr val="1D34FE"/>
              </a:solidFill>
            </a:endParaRPr>
          </a:p>
          <a:p>
            <a:pPr>
              <a:spcBef>
                <a:spcPct val="0"/>
              </a:spcBef>
            </a:pPr>
            <a:r>
              <a:rPr lang="cs-CZ" altLang="cs-CZ" dirty="0">
                <a:solidFill>
                  <a:srgbClr val="1D34FE"/>
                </a:solidFill>
                <a:cs typeface="Arial" charset="0"/>
              </a:rPr>
              <a:t>      Specifický cíl 1.2: Zvýšení podílu udržitelných forem dopravy </a:t>
            </a:r>
          </a:p>
          <a:p>
            <a:pPr>
              <a:spcBef>
                <a:spcPct val="0"/>
              </a:spcBef>
            </a:pPr>
            <a:r>
              <a:rPr lang="cs-CZ" b="0" i="0" dirty="0">
                <a:solidFill>
                  <a:srgbClr val="1D34FE"/>
                </a:solidFill>
                <a:effectLst/>
                <a:cs typeface="Arial" charset="0"/>
              </a:rPr>
              <a:t>      </a:t>
            </a:r>
            <a:r>
              <a:rPr lang="cs-CZ" b="0" i="0" dirty="0">
                <a:solidFill>
                  <a:srgbClr val="1D34FE"/>
                </a:solidFill>
                <a:effectLst/>
              </a:rPr>
              <a:t>Specifický cíl 4.4: Posilování úlohy kultury a udržitelného cestovního ruchu v hospodářském rozvoji, </a:t>
            </a:r>
          </a:p>
          <a:p>
            <a:pPr>
              <a:spcBef>
                <a:spcPct val="0"/>
              </a:spcBef>
            </a:pPr>
            <a:r>
              <a:rPr lang="cs-CZ" dirty="0">
                <a:solidFill>
                  <a:srgbClr val="1D34FE"/>
                </a:solidFill>
              </a:rPr>
              <a:t>                                     </a:t>
            </a:r>
            <a:r>
              <a:rPr lang="cs-CZ" b="0" i="0" dirty="0">
                <a:solidFill>
                  <a:srgbClr val="1D34FE"/>
                </a:solidFill>
                <a:effectLst/>
              </a:rPr>
              <a:t>sociálním začleňování a sociálních inovacích</a:t>
            </a:r>
          </a:p>
          <a:p>
            <a:pPr>
              <a:spcBef>
                <a:spcPct val="0"/>
              </a:spcBef>
            </a:pPr>
            <a:endParaRPr lang="cs-CZ" altLang="cs-CZ" b="1" dirty="0">
              <a:solidFill>
                <a:srgbClr val="1D34FE"/>
              </a:solidFill>
              <a:cs typeface="Arial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rgbClr val="1D34FE"/>
                </a:solidFill>
                <a:cs typeface="Arial" charset="0"/>
              </a:rPr>
              <a:t>Národní plán obnovy 2020-2026, </a:t>
            </a:r>
            <a:r>
              <a:rPr lang="cs-CZ" dirty="0">
                <a:solidFill>
                  <a:srgbClr val="1D34FE"/>
                </a:solidFill>
              </a:rPr>
              <a:t>https://www:planobnovycr.cz</a:t>
            </a:r>
          </a:p>
          <a:p>
            <a:pPr>
              <a:spcBef>
                <a:spcPct val="0"/>
              </a:spcBef>
            </a:pPr>
            <a:r>
              <a:rPr lang="cs-CZ" altLang="cs-CZ" dirty="0">
                <a:solidFill>
                  <a:srgbClr val="1D34FE"/>
                </a:solidFill>
                <a:cs typeface="Arial" charset="0"/>
              </a:rPr>
              <a:t>     komponenta </a:t>
            </a:r>
            <a:r>
              <a:rPr lang="cs-CZ" dirty="0">
                <a:solidFill>
                  <a:srgbClr val="1D34F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2.1 Udržitelná a bezpečná doprava (prostřednictvím SFDI)</a:t>
            </a:r>
            <a:endParaRPr lang="cs-CZ" altLang="cs-CZ" dirty="0">
              <a:solidFill>
                <a:srgbClr val="1D34FE"/>
              </a:solidFill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cs-CZ" dirty="0">
                <a:solidFill>
                  <a:srgbClr val="1D34FE"/>
                </a:solidFill>
              </a:rPr>
              <a:t>     Cyklostezky, chodníky, bezbariérové trasy; výzva 13. 4. 2022 – 31. 12. 2023</a:t>
            </a:r>
            <a:endParaRPr lang="cs-CZ" altLang="cs-CZ" b="1" dirty="0">
              <a:solidFill>
                <a:srgbClr val="1D34FE"/>
              </a:solidFill>
            </a:endParaRPr>
          </a:p>
          <a:p>
            <a:pPr>
              <a:spcBef>
                <a:spcPct val="0"/>
              </a:spcBef>
            </a:pPr>
            <a:endParaRPr lang="cs-CZ" altLang="cs-CZ" b="1" dirty="0">
              <a:solidFill>
                <a:srgbClr val="1D34FE"/>
              </a:solidFill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rgbClr val="1D34FE"/>
                </a:solidFill>
              </a:rPr>
              <a:t>INTERREG VI-A AT/CZ  2021-2027 </a:t>
            </a:r>
            <a:r>
              <a:rPr lang="cs-CZ" dirty="0">
                <a:solidFill>
                  <a:srgbClr val="1D34FE"/>
                </a:solidFill>
              </a:rPr>
              <a:t> https://www:at-cz.eu/cz </a:t>
            </a:r>
            <a:endParaRPr lang="cs-CZ" altLang="cs-CZ" b="1" dirty="0">
              <a:solidFill>
                <a:srgbClr val="1D34FE"/>
              </a:solidFill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rgbClr val="1D34FE"/>
                </a:solidFill>
              </a:rPr>
              <a:t>INTERREG VI-A SK/CZ 2021-2027   </a:t>
            </a:r>
            <a:r>
              <a:rPr lang="cs-CZ" altLang="cs-CZ" dirty="0">
                <a:solidFill>
                  <a:srgbClr val="1D34FE"/>
                </a:solidFill>
              </a:rPr>
              <a:t>https://www:sk-cz.eu/sk  </a:t>
            </a:r>
          </a:p>
        </p:txBody>
      </p:sp>
    </p:spTree>
    <p:extLst>
      <p:ext uri="{BB962C8B-B14F-4D97-AF65-F5344CB8AC3E}">
        <p14:creationId xmlns:p14="http://schemas.microsoft.com/office/powerpoint/2010/main" val="1546768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Obrázek 46">
            <a:extLst>
              <a:ext uri="{FF2B5EF4-FFF2-40B4-BE49-F238E27FC236}">
                <a16:creationId xmlns:a16="http://schemas.microsoft.com/office/drawing/2014/main" id="{EFE7CF1F-E1ED-4CA5-BE5E-837AA2EE1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87163" cy="6857107"/>
          </a:xfrm>
          <a:prstGeom prst="rect">
            <a:avLst/>
          </a:prstGeom>
        </p:spPr>
      </p:pic>
      <p:sp>
        <p:nvSpPr>
          <p:cNvPr id="38" name="Nadpis 1">
            <a:extLst>
              <a:ext uri="{FF2B5EF4-FFF2-40B4-BE49-F238E27FC236}">
                <a16:creationId xmlns:a16="http://schemas.microsoft.com/office/drawing/2014/main" id="{97D8C4B6-FE11-490B-A238-21AEA556E812}"/>
              </a:ext>
            </a:extLst>
          </p:cNvPr>
          <p:cNvSpPr txBox="1">
            <a:spLocks/>
          </p:cNvSpPr>
          <p:nvPr/>
        </p:nvSpPr>
        <p:spPr>
          <a:xfrm>
            <a:off x="673353" y="2515561"/>
            <a:ext cx="10234339" cy="477053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400" cap="none" dirty="0">
                <a:solidFill>
                  <a:schemeClr val="accent1"/>
                </a:solidFill>
              </a:rPr>
              <a:t>Děkujeme za pozornost</a:t>
            </a:r>
          </a:p>
          <a:p>
            <a:endParaRPr lang="cs-CZ" sz="3400" cap="none" dirty="0">
              <a:solidFill>
                <a:schemeClr val="accent1"/>
              </a:solidFill>
            </a:endParaRPr>
          </a:p>
          <a:p>
            <a:endParaRPr lang="cs-CZ" sz="3400" cap="none" dirty="0">
              <a:solidFill>
                <a:schemeClr val="accent1"/>
              </a:solidFill>
            </a:endParaRPr>
          </a:p>
          <a:p>
            <a:endParaRPr lang="cs-CZ" sz="3400" cap="none" dirty="0">
              <a:solidFill>
                <a:schemeClr val="accent1"/>
              </a:solidFill>
            </a:endParaRPr>
          </a:p>
          <a:p>
            <a:endParaRPr lang="cs-CZ" sz="3400" cap="none" dirty="0">
              <a:solidFill>
                <a:schemeClr val="accent1"/>
              </a:solidFill>
            </a:endParaRPr>
          </a:p>
          <a:p>
            <a:r>
              <a:rPr lang="cs-CZ" sz="3400" cap="none" dirty="0"/>
              <a:t>Odbor regionálního rozvoje</a:t>
            </a:r>
          </a:p>
          <a:p>
            <a:r>
              <a:rPr lang="cs-CZ" sz="3400" cap="none" dirty="0" err="1"/>
              <a:t>KrÚ</a:t>
            </a:r>
            <a:r>
              <a:rPr lang="cs-CZ" sz="3400" cap="none" dirty="0"/>
              <a:t> JMK</a:t>
            </a:r>
          </a:p>
          <a:p>
            <a:r>
              <a:rPr lang="cs-CZ" sz="3400" cap="none" dirty="0"/>
              <a:t>orr@jmk.cz </a:t>
            </a:r>
            <a:br>
              <a:rPr lang="cs-CZ" sz="3200" dirty="0">
                <a:solidFill>
                  <a:schemeClr val="accent1"/>
                </a:solidFill>
              </a:rPr>
            </a:br>
            <a:endParaRPr lang="cs-CZ" sz="3200" strike="sngStrike" dirty="0">
              <a:solidFill>
                <a:schemeClr val="accent1"/>
              </a:solidFill>
            </a:endParaRPr>
          </a:p>
        </p:txBody>
      </p:sp>
      <p:pic>
        <p:nvPicPr>
          <p:cNvPr id="20" name="Picture 6" descr="logo!!!">
            <a:extLst>
              <a:ext uri="{FF2B5EF4-FFF2-40B4-BE49-F238E27FC236}">
                <a16:creationId xmlns:a16="http://schemas.microsoft.com/office/drawing/2014/main" id="{5222ED9B-1BB3-4CFD-B327-E32016A7B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0" y="26073"/>
            <a:ext cx="2370909" cy="73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1A6903A9-BE87-4F7C-8100-80A56EB5172C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135" y="69993"/>
            <a:ext cx="2647113" cy="557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564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3" id="{DFF51317-F0B9-4485-9474-65A9BD096B2C}" vid="{2D86450D-81E1-4884-8FA3-5F237CE7987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9723BE3D41F70419CA45C4B78CA58F7" ma:contentTypeVersion="2" ma:contentTypeDescription="Vytvoří nový dokument" ma:contentTypeScope="" ma:versionID="340e008234c17cd094098fd502181a26">
  <xsd:schema xmlns:xsd="http://www.w3.org/2001/XMLSchema" xmlns:xs="http://www.w3.org/2001/XMLSchema" xmlns:p="http://schemas.microsoft.com/office/2006/metadata/properties" xmlns:ns2="dd44f18e-5df9-442b-a475-5962878c3dfc" targetNamespace="http://schemas.microsoft.com/office/2006/metadata/properties" ma:root="true" ma:fieldsID="dd7c4cf0360128316484eb79b7e2a84b" ns2:_="">
    <xsd:import namespace="dd44f18e-5df9-442b-a475-5962878c3d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4f18e-5df9-442b-a475-5962878c3d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A1E028-D89A-441E-94C0-2755F7A54C81}">
  <ds:schemaRefs>
    <ds:schemaRef ds:uri="dd44f18e-5df9-442b-a475-5962878c3df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19E3F3F-0995-4EF9-9876-38A626325A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D820B4-FFB5-48DD-858D-92A73A50E3BE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dd44f18e-5df9-442b-a475-5962878c3dfc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Prezentace3</Template>
  <TotalTime>1599</TotalTime>
  <Words>482</Words>
  <Application>Microsoft Office PowerPoint</Application>
  <PresentationFormat>Širokoúhlá obrazovka</PresentationFormat>
  <Paragraphs>432</Paragraphs>
  <Slides>9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Work Sans</vt:lpstr>
      <vt:lpstr>Motiv Office</vt:lpstr>
      <vt:lpstr>Závěrečný seminář projektu „Za netradičním poznáním JMK a TTSK“  Podpora rozvoje cestovního ruchu v JMK   Hodonín 09.02.2023     </vt:lpstr>
      <vt:lpstr>Prezentace aplikace PowerPoint</vt:lpstr>
      <vt:lpstr>Dotační program Podpora rozvoje cyklistiky a cyklistické dopravy </vt:lpstr>
      <vt:lpstr>Prezentace aplikace PowerPoint</vt:lpstr>
      <vt:lpstr>Dotační program Podpora udržování čistoty cyklistických komunikací a úpravy běžeckých lyžařských tratí</vt:lpstr>
      <vt:lpstr>Prezentace aplikace PowerPoint</vt:lpstr>
      <vt:lpstr>Dotační program Podpora adaptačních opatření na změnu klimatu v roce 2023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Lachout Jan</dc:creator>
  <cp:lastModifiedBy>Paulíková Šárka</cp:lastModifiedBy>
  <cp:revision>10</cp:revision>
  <cp:lastPrinted>2021-01-20T13:36:19Z</cp:lastPrinted>
  <dcterms:created xsi:type="dcterms:W3CDTF">2019-09-12T11:49:24Z</dcterms:created>
  <dcterms:modified xsi:type="dcterms:W3CDTF">2023-02-08T15:45:17Z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90ebb53-23a2-471a-9c6e-17bd0d11311e_Enabled">
    <vt:lpwstr>True</vt:lpwstr>
  </property>
  <property fmtid="{D5CDD505-2E9C-101B-9397-08002B2CF9AE}" pid="3" name="MSIP_Label_690ebb53-23a2-471a-9c6e-17bd0d11311e_SiteId">
    <vt:lpwstr>418bc066-1b00-4aad-ad98-9ead95bb26a9</vt:lpwstr>
  </property>
  <property fmtid="{D5CDD505-2E9C-101B-9397-08002B2CF9AE}" pid="4" name="MSIP_Label_690ebb53-23a2-471a-9c6e-17bd0d11311e_SetDate">
    <vt:lpwstr>2019-09-12T11:52:14.8234365Z</vt:lpwstr>
  </property>
  <property fmtid="{D5CDD505-2E9C-101B-9397-08002B2CF9AE}" pid="5" name="MSIP_Label_690ebb53-23a2-471a-9c6e-17bd0d11311e_Name">
    <vt:lpwstr>Verejne</vt:lpwstr>
  </property>
  <property fmtid="{D5CDD505-2E9C-101B-9397-08002B2CF9AE}" pid="6" name="MSIP_Label_690ebb53-23a2-471a-9c6e-17bd0d11311e_Extended_MSFT_Method">
    <vt:lpwstr>Automatic</vt:lpwstr>
  </property>
  <property fmtid="{D5CDD505-2E9C-101B-9397-08002B2CF9AE}" pid="7" name="Sensitivity">
    <vt:lpwstr>Verejne</vt:lpwstr>
  </property>
  <property fmtid="{D5CDD505-2E9C-101B-9397-08002B2CF9AE}" pid="8" name="ContentTypeId">
    <vt:lpwstr>0x010100C9723BE3D41F70419CA45C4B78CA58F7</vt:lpwstr>
  </property>
</Properties>
</file>