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79" r:id="rId6"/>
    <p:sldId id="268" r:id="rId7"/>
    <p:sldId id="280" r:id="rId8"/>
    <p:sldId id="281" r:id="rId9"/>
    <p:sldId id="292" r:id="rId10"/>
    <p:sldId id="293" r:id="rId11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60"/>
    <a:srgbClr val="1D34FE"/>
    <a:srgbClr val="D41643"/>
    <a:srgbClr val="E5052A"/>
    <a:srgbClr val="CE1C4B"/>
    <a:srgbClr val="BF2B36"/>
    <a:srgbClr val="EF616F"/>
    <a:srgbClr val="FB5271"/>
    <a:srgbClr val="FF5172"/>
    <a:srgbClr val="1D3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1D3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89D406-8754-4E2C-A575-80114C8F0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5D493FEA-B112-4425-B8EF-62D47207E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6EF1D36D-92B6-4140-9F8F-B6549DC27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D4B3A96D-78A3-42EC-9469-3C0F57F44D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974" y="533374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rgbClr val="FF5172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94416D2-C1FF-4A1D-9896-0E03B2679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2193" y="533766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Místo</a:t>
            </a:r>
            <a:br>
              <a:rPr lang="cs-CZ"/>
            </a:br>
            <a:r>
              <a:rPr lang="cs-CZ"/>
              <a:t>Datum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.</a:t>
            </a:r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09453AEA-64A7-4BC6-9592-AB149FEC5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99" y="1060814"/>
            <a:ext cx="10581090" cy="760975"/>
          </a:xfrm>
        </p:spPr>
        <p:txBody>
          <a:bodyPr>
            <a:noAutofit/>
          </a:bodyPr>
          <a:lstStyle/>
          <a:p>
            <a:r>
              <a:rPr lang="cs-CZ" sz="4000" dirty="0"/>
              <a:t>Spolupráce JMK a TTSK při propagaci  </a:t>
            </a:r>
            <a:r>
              <a:rPr lang="cs-CZ" sz="4000" dirty="0" err="1"/>
              <a:t>Archeoparku</a:t>
            </a:r>
            <a:r>
              <a:rPr lang="cs-CZ" sz="4000" dirty="0"/>
              <a:t> Mikulčice – Kopčany“ v návaznosti na nově zbudovanou </a:t>
            </a:r>
          </a:p>
          <a:p>
            <a:r>
              <a:rPr lang="cs-CZ" sz="4000" dirty="0"/>
              <a:t>lávku přes řeku Moravu </a:t>
            </a:r>
            <a:endParaRPr lang="cs-CZ" sz="4000" b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D5CE997-45E9-446E-9A54-5FD1B09A5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99" y="3818034"/>
            <a:ext cx="3155698" cy="760976"/>
          </a:xfrm>
        </p:spPr>
        <p:txBody>
          <a:bodyPr>
            <a:normAutofit/>
          </a:bodyPr>
          <a:lstStyle/>
          <a:p>
            <a:r>
              <a:rPr lang="cs-CZ" sz="2400" dirty="0"/>
              <a:t>Hodonín, 9. 2.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59F5B-9FEB-4D18-8642-DCA00E0D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90" y="53399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FF14CAE-EB98-476D-96D5-D09F366FB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099" y="4579010"/>
            <a:ext cx="5877017" cy="760976"/>
          </a:xfrm>
        </p:spPr>
        <p:txBody>
          <a:bodyPr>
            <a:normAutofit/>
          </a:bodyPr>
          <a:lstStyle/>
          <a:p>
            <a:r>
              <a:rPr lang="cs-CZ" sz="2200" dirty="0"/>
              <a:t>Ivana Lukášková, vedoucí OCR, ORR JMK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6DCA20C-0C9B-F81E-22DB-AD239339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3" y="5115896"/>
            <a:ext cx="7524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70" y="1274129"/>
            <a:ext cx="11334825" cy="872418"/>
          </a:xfrm>
        </p:spPr>
        <p:txBody>
          <a:bodyPr>
            <a:noAutofit/>
          </a:bodyPr>
          <a:lstStyle/>
          <a:p>
            <a:pPr lvl="1" indent="-457200" algn="l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3500" b="1" dirty="0">
                <a:solidFill>
                  <a:srgbClr val="E10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„Propagace </a:t>
            </a:r>
            <a:r>
              <a:rPr lang="cs-CZ" sz="3500" b="1" dirty="0" err="1">
                <a:solidFill>
                  <a:srgbClr val="E10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Archeoparku</a:t>
            </a:r>
            <a:r>
              <a:rPr lang="cs-CZ" sz="3500" b="1" dirty="0">
                <a:solidFill>
                  <a:srgbClr val="E10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Mikulčice - Kopčany“</a:t>
            </a:r>
            <a:endParaRPr lang="cs-CZ" sz="3500" dirty="0">
              <a:solidFill>
                <a:srgbClr val="E10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B1A9E-C939-47BB-BD1E-B2E1060E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70" y="2252141"/>
            <a:ext cx="11810802" cy="3974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400" dirty="0"/>
              <a:t>FMP </a:t>
            </a:r>
            <a:r>
              <a:rPr lang="cs-CZ" sz="3400" dirty="0" err="1"/>
              <a:t>Interreg</a:t>
            </a:r>
            <a:r>
              <a:rPr lang="cs-CZ" sz="3400" dirty="0"/>
              <a:t> V-A (Slovenská republika - Česká republika)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400" dirty="0"/>
              <a:t>Hlavní přeshraniční partner: Trnavský samosprávný kraj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400" dirty="0"/>
              <a:t>Celkový rozpočet projektu: 23.500 EUR (21.215 EUR)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400" dirty="0"/>
              <a:t>Doba realizace: 09/2020 – 11/2021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400" dirty="0"/>
              <a:t>Cíl projektu: spolupráce při propagaci území</a:t>
            </a:r>
          </a:p>
        </p:txBody>
      </p:sp>
    </p:spTree>
    <p:extLst>
      <p:ext uri="{BB962C8B-B14F-4D97-AF65-F5344CB8AC3E}">
        <p14:creationId xmlns:p14="http://schemas.microsoft.com/office/powerpoint/2010/main" val="40980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0" y="1237967"/>
            <a:ext cx="11830639" cy="872418"/>
          </a:xfrm>
        </p:spPr>
        <p:txBody>
          <a:bodyPr>
            <a:noAutofit/>
          </a:bodyPr>
          <a:lstStyle/>
          <a:p>
            <a:pPr lvl="1" indent="-457200" algn="l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3300" b="1" dirty="0">
                <a:solidFill>
                  <a:srgbClr val="E10960"/>
                </a:solidFill>
              </a:rPr>
              <a:t>  Aktivity projektu</a:t>
            </a:r>
            <a:endParaRPr lang="cs-CZ" sz="3300" dirty="0">
              <a:solidFill>
                <a:srgbClr val="E109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12" y="2016117"/>
            <a:ext cx="11726944" cy="40308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000" dirty="0"/>
              <a:t>Společná jednání partnerů (2)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/>
              <a:t>Image materiál (tematický, mapka s turistickými cíli, tipy, …)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>
                <a:cs typeface="Arial"/>
              </a:rPr>
              <a:t>Propagační </a:t>
            </a:r>
            <a:r>
              <a:rPr lang="cs-CZ" sz="3000" dirty="0" err="1">
                <a:cs typeface="Arial"/>
              </a:rPr>
              <a:t>videospot</a:t>
            </a:r>
            <a:r>
              <a:rPr lang="cs-CZ" sz="3000" dirty="0">
                <a:cs typeface="Arial"/>
              </a:rPr>
              <a:t> (2 verze: 60 a 30 sekund; ČJ a AJ)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>
                <a:cs typeface="Arial"/>
              </a:rPr>
              <a:t>Internetová kampaň (</a:t>
            </a:r>
            <a:r>
              <a:rPr lang="cs-CZ" sz="3000" dirty="0" err="1">
                <a:cs typeface="Arial"/>
              </a:rPr>
              <a:t>facebook</a:t>
            </a:r>
            <a:r>
              <a:rPr lang="cs-CZ" sz="3000" dirty="0">
                <a:cs typeface="Arial"/>
              </a:rPr>
              <a:t>, PR články, inzerce)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strike="sngStrike" dirty="0">
                <a:cs typeface="Arial"/>
              </a:rPr>
              <a:t>Prezentace na veletrzích CR (RT Brno, </a:t>
            </a:r>
            <a:r>
              <a:rPr lang="cs-CZ" sz="3000" strike="sngStrike" dirty="0" err="1">
                <a:cs typeface="Arial"/>
              </a:rPr>
              <a:t>Slovakiatour</a:t>
            </a:r>
            <a:r>
              <a:rPr lang="cs-CZ" sz="3000" strike="sngStrike" dirty="0">
                <a:cs typeface="Arial"/>
              </a:rPr>
              <a:t> Bratislava)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 err="1">
                <a:cs typeface="Arial"/>
              </a:rPr>
              <a:t>Festiválek</a:t>
            </a:r>
            <a:r>
              <a:rPr lang="cs-CZ" sz="3000" dirty="0">
                <a:cs typeface="Arial"/>
              </a:rPr>
              <a:t> Archeologické dny (řemesla, soubory dobové hudby,…)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>
                <a:cs typeface="Arial"/>
              </a:rPr>
              <a:t>Press/</a:t>
            </a:r>
            <a:r>
              <a:rPr lang="cs-CZ" sz="3000" dirty="0" err="1">
                <a:cs typeface="Arial"/>
              </a:rPr>
              <a:t>fam</a:t>
            </a:r>
            <a:r>
              <a:rPr lang="cs-CZ" sz="3000" dirty="0">
                <a:cs typeface="Arial"/>
              </a:rPr>
              <a:t> </a:t>
            </a:r>
            <a:r>
              <a:rPr lang="cs-CZ" sz="3000" dirty="0" err="1">
                <a:cs typeface="Arial"/>
              </a:rPr>
              <a:t>trip</a:t>
            </a:r>
            <a:r>
              <a:rPr lang="cs-CZ" sz="3000" dirty="0">
                <a:cs typeface="Arial"/>
              </a:rPr>
              <a:t> (cca 20 účastníků; doprava z Brna a Trnavy)</a:t>
            </a:r>
          </a:p>
          <a:p>
            <a:pPr marL="0" indent="0">
              <a:buNone/>
            </a:pPr>
            <a:endParaRPr lang="cs-CZ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3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7" y="1219114"/>
            <a:ext cx="11830639" cy="872418"/>
          </a:xfrm>
        </p:spPr>
        <p:txBody>
          <a:bodyPr>
            <a:noAutofit/>
          </a:bodyPr>
          <a:lstStyle/>
          <a:p>
            <a:pPr lvl="1" indent="-457200" algn="l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3300" b="1" dirty="0">
                <a:solidFill>
                  <a:srgbClr val="E10960"/>
                </a:solidFill>
              </a:rPr>
              <a:t>  Brožura</a:t>
            </a:r>
            <a:endParaRPr lang="cs-CZ" sz="3300" dirty="0">
              <a:solidFill>
                <a:srgbClr val="E109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56" y="2006691"/>
            <a:ext cx="11651530" cy="40170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000" dirty="0"/>
              <a:t>Propagační a informační materiál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dirty="0">
                <a:cs typeface="Arial"/>
              </a:rPr>
              <a:t>20 stran + obálka; náklad: 8 tis. ks (6 tis. ČJ/SJ a 2 tis. AJ/NJ)</a:t>
            </a:r>
          </a:p>
          <a:p>
            <a:pPr marL="0" indent="0">
              <a:buNone/>
            </a:pPr>
            <a:r>
              <a:rPr lang="cs-CZ" sz="3000" dirty="0">
                <a:cs typeface="Arial"/>
              </a:rPr>
              <a:t>Témata: památky velkomoravské říše - </a:t>
            </a:r>
            <a:r>
              <a:rPr lang="cs-CZ" sz="3000" dirty="0"/>
              <a:t>Slovanské hradiště v Mikulčicích a kaple sv. Markéty u Kopčan, příroda lužní krajina, pěší a cykloturistika, Baťův kanál, vinařská a </a:t>
            </a:r>
            <a:r>
              <a:rPr lang="cs-CZ" sz="3000" dirty="0" err="1"/>
              <a:t>gastroturistika</a:t>
            </a:r>
            <a:r>
              <a:rPr lang="cs-CZ" sz="3000" dirty="0"/>
              <a:t>, folklór, blízké turistické cíle (zámeček </a:t>
            </a:r>
            <a:r>
              <a:rPr lang="cs-CZ" sz="3000" dirty="0" err="1"/>
              <a:t>Pohansko</a:t>
            </a:r>
            <a:r>
              <a:rPr lang="cs-CZ" sz="3000" dirty="0"/>
              <a:t> - LVA, Císařský hřebčín v Kopčanech), významné akce a tipy k návštěvě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000" dirty="0"/>
              <a:t>Předpokládaná cena: 228.800,- Kč (skutečná cca 238.000 vč. DPH)</a:t>
            </a:r>
          </a:p>
          <a:p>
            <a:pPr marL="0" indent="0">
              <a:buNone/>
            </a:pPr>
            <a:endParaRPr lang="cs-CZ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7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2" y="1150425"/>
            <a:ext cx="11987398" cy="872418"/>
          </a:xfrm>
        </p:spPr>
        <p:txBody>
          <a:bodyPr>
            <a:noAutofit/>
          </a:bodyPr>
          <a:lstStyle/>
          <a:p>
            <a:pPr lvl="1" indent="-457200" algn="l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3300" b="1" dirty="0">
                <a:solidFill>
                  <a:srgbClr val="E10960"/>
                </a:solidFill>
              </a:rPr>
              <a:t>   </a:t>
            </a:r>
            <a:r>
              <a:rPr lang="cs-CZ" sz="3300" b="1" dirty="0" err="1">
                <a:solidFill>
                  <a:srgbClr val="E10960"/>
                </a:solidFill>
              </a:rPr>
              <a:t>Videospot</a:t>
            </a:r>
            <a:endParaRPr lang="cs-CZ" sz="3300" dirty="0">
              <a:solidFill>
                <a:srgbClr val="E109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02" y="1928575"/>
            <a:ext cx="11440997" cy="40308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800" dirty="0"/>
              <a:t>Propagačního video o turistickém potenciálu území </a:t>
            </a:r>
            <a:r>
              <a:rPr lang="cs-CZ" sz="2800" dirty="0" err="1"/>
              <a:t>archeoparku</a:t>
            </a:r>
            <a:r>
              <a:rPr lang="cs-CZ" sz="2800" dirty="0"/>
              <a:t> Mikulčice - Kopčany </a:t>
            </a:r>
          </a:p>
          <a:p>
            <a:pPr marL="0" indent="0">
              <a:buNone/>
            </a:pPr>
            <a:r>
              <a:rPr lang="cs-CZ" sz="2800" dirty="0">
                <a:cs typeface="Arial"/>
              </a:rPr>
              <a:t>Témata: </a:t>
            </a:r>
            <a:r>
              <a:rPr lang="cs-CZ" sz="2800" dirty="0"/>
              <a:t>Slovanské hradiště v Mikulčicích a kaple sv. Markéty u Kopčan, nově vybudovaní lávka, příroda lužní krajina, pěší a cykloturistika, Baťův kanál, vinařská a </a:t>
            </a:r>
            <a:r>
              <a:rPr lang="cs-CZ" sz="2800" dirty="0" err="1"/>
              <a:t>gastroturistika</a:t>
            </a:r>
            <a:r>
              <a:rPr lang="cs-CZ" sz="2800" dirty="0"/>
              <a:t>, folklór, blízké turistické cíle: zámeček </a:t>
            </a:r>
            <a:r>
              <a:rPr lang="cs-CZ" sz="2800" dirty="0" err="1"/>
              <a:t>Pohansko</a:t>
            </a:r>
            <a:r>
              <a:rPr lang="cs-CZ" sz="2800" dirty="0"/>
              <a:t>, Císařský hřebčín v Kopčanech; příp. významné akce a tipy k návštěvě </a:t>
            </a:r>
          </a:p>
          <a:p>
            <a:pPr marL="0" indent="0">
              <a:buNone/>
            </a:pPr>
            <a:r>
              <a:rPr lang="cs-CZ" sz="2800" dirty="0">
                <a:cs typeface="Arial"/>
              </a:rPr>
              <a:t>2 verze: 60 sek. (hudební podkres + mluvené slovo), 30 sek. (hudební podkres + titulky); dvojjazyčně: čeština a angličtina</a:t>
            </a:r>
          </a:p>
          <a:p>
            <a:pPr marL="0" indent="0">
              <a:buNone/>
            </a:pPr>
            <a:r>
              <a:rPr lang="cs-CZ" sz="2800" dirty="0"/>
              <a:t>Předpokládaná cena: 150.800,- Kč (skutečná cena 145.200,- vč. DPH)</a:t>
            </a:r>
          </a:p>
          <a:p>
            <a:pPr marL="0" indent="0">
              <a:buNone/>
            </a:pPr>
            <a:endParaRPr lang="cs-CZ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83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2" y="1150425"/>
            <a:ext cx="11987398" cy="872418"/>
          </a:xfrm>
        </p:spPr>
        <p:txBody>
          <a:bodyPr>
            <a:noAutofit/>
          </a:bodyPr>
          <a:lstStyle/>
          <a:p>
            <a:pPr lvl="1" indent="-457200" algn="l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3300" b="1" dirty="0">
                <a:solidFill>
                  <a:srgbClr val="E10960"/>
                </a:solidFill>
              </a:rPr>
              <a:t>   Archeologické dny Mikulčice (25.9.2021)</a:t>
            </a:r>
            <a:endParaRPr lang="cs-CZ" sz="3300" dirty="0">
              <a:solidFill>
                <a:srgbClr val="E109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02" y="1928575"/>
            <a:ext cx="11440997" cy="40308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900" dirty="0"/>
              <a:t>Jednání – představení výstupů projektu, rozhovory se zástupci tisku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a typeface="Calibri" panose="020F0502020204030204" pitchFamily="34" charset="0"/>
              </a:rPr>
              <a:t>K</a:t>
            </a:r>
            <a:r>
              <a:rPr lang="cs-CZ" sz="2800" dirty="0">
                <a:effectLst/>
                <a:ea typeface="Calibri" panose="020F0502020204030204" pitchFamily="34" charset="0"/>
              </a:rPr>
              <a:t>omentovaná prohlídka expozice Slovanského hradiště v Mikulčicích, vyhlídková věž, rozhovory se zástupci médií</a:t>
            </a:r>
          </a:p>
          <a:p>
            <a:pPr marL="0" indent="0">
              <a:buNone/>
            </a:pPr>
            <a:r>
              <a:rPr lang="cs-CZ" sz="2800" dirty="0"/>
              <a:t>Exkurze do Kopčan: kostelík sv. Margity s výkladem, </a:t>
            </a:r>
            <a:r>
              <a:rPr lang="cs-CZ" sz="2800" dirty="0" err="1"/>
              <a:t>kačenáreň</a:t>
            </a:r>
            <a:r>
              <a:rPr lang="cs-CZ" sz="2800" dirty="0"/>
              <a:t>, Lichtenštejnský hřebčín</a:t>
            </a:r>
          </a:p>
          <a:p>
            <a:pPr marL="0" indent="0">
              <a:buNone/>
            </a:pPr>
            <a:r>
              <a:rPr lang="cs-CZ" sz="2800" dirty="0">
                <a:cs typeface="Arial"/>
              </a:rPr>
              <a:t>Program pro veřejnost: historický jarmark, ukázka řemesel, vystoupení středověké hudby, ukázky bitevní taktiky, vstup do expozice a na věž zdarma </a:t>
            </a:r>
            <a:endParaRPr lang="cs-CZ" sz="2800" dirty="0"/>
          </a:p>
          <a:p>
            <a:pPr marL="0" indent="0">
              <a:buNone/>
            </a:pPr>
            <a:endParaRPr lang="cs-CZ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64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ECA69-8899-4BD5-8A24-60C20DB2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Obrázek 3" descr="Obsah obrázku tráva, obloha, exteriér, osoba&#10;&#10;Popis byl vytvořen automaticky">
            <a:extLst>
              <a:ext uri="{FF2B5EF4-FFF2-40B4-BE49-F238E27FC236}">
                <a16:creationId xmlns:a16="http://schemas.microsoft.com/office/drawing/2014/main" id="{FF11D976-B261-469B-AA2D-E31BC5C6E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2" y="1227191"/>
            <a:ext cx="4529367" cy="3019732"/>
          </a:xfrm>
          <a:prstGeom prst="rect">
            <a:avLst/>
          </a:prstGeom>
        </p:spPr>
      </p:pic>
      <p:pic>
        <p:nvPicPr>
          <p:cNvPr id="5" name="Zástupný obsah 4" descr="Obsah obrázku tráva, exteriér, obloha, osoba&#10;&#10;Popis byl vytvořen automaticky">
            <a:extLst>
              <a:ext uri="{FF2B5EF4-FFF2-40B4-BE49-F238E27FC236}">
                <a16:creationId xmlns:a16="http://schemas.microsoft.com/office/drawing/2014/main" id="{86CEC9A4-9A47-41A7-9C6C-B36908630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" y="3971816"/>
            <a:ext cx="4039322" cy="2691080"/>
          </a:xfrm>
          <a:prstGeom prst="rect">
            <a:avLst/>
          </a:prstGeom>
        </p:spPr>
      </p:pic>
      <p:pic>
        <p:nvPicPr>
          <p:cNvPr id="6" name="Obrázek 5" descr="Obsah obrázku tráva, stůl, exteriér, osoba&#10;&#10;Popis byl vytvořen automaticky">
            <a:extLst>
              <a:ext uri="{FF2B5EF4-FFF2-40B4-BE49-F238E27FC236}">
                <a16:creationId xmlns:a16="http://schemas.microsoft.com/office/drawing/2014/main" id="{B489DC38-4091-43AC-9656-2CA85FB48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90" y="3901368"/>
            <a:ext cx="4247748" cy="2831976"/>
          </a:xfrm>
          <a:prstGeom prst="rect">
            <a:avLst/>
          </a:prstGeom>
        </p:spPr>
      </p:pic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DD5D0A7B-19AB-4BCF-A00D-FCFF73DD6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46" y="1411016"/>
            <a:ext cx="3631395" cy="24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DFF51317-F0B9-4485-9474-65A9BD096B2C}" vid="{2D86450D-81E1-4884-8FA3-5F237CE798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723BE3D41F70419CA45C4B78CA58F7" ma:contentTypeVersion="10" ma:contentTypeDescription="Vytvoří nový dokument" ma:contentTypeScope="" ma:versionID="1897805a6bf464f51fd23809bfbdde4c">
  <xsd:schema xmlns:xsd="http://www.w3.org/2001/XMLSchema" xmlns:xs="http://www.w3.org/2001/XMLSchema" xmlns:p="http://schemas.microsoft.com/office/2006/metadata/properties" xmlns:ns2="dd44f18e-5df9-442b-a475-5962878c3dfc" xmlns:ns3="4cc1ea81-3f73-4be6-bc93-a6df2446c352" targetNamespace="http://schemas.microsoft.com/office/2006/metadata/properties" ma:root="true" ma:fieldsID="05284e904897dcd7fca00a4951be97cc" ns2:_="" ns3:_="">
    <xsd:import namespace="dd44f18e-5df9-442b-a475-5962878c3dfc"/>
    <xsd:import namespace="4cc1ea81-3f73-4be6-bc93-a6df2446c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4f18e-5df9-442b-a475-5962878c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1ea81-3f73-4be6-bc93-a6df2446c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ED428-EA24-4DEA-9179-6750A3E57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4f18e-5df9-442b-a475-5962878c3dfc"/>
    <ds:schemaRef ds:uri="4cc1ea81-3f73-4be6-bc93-a6df2446c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4C5C0-9695-474D-AA23-C4AD4D32973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4cc1ea81-3f73-4be6-bc93-a6df2446c352"/>
    <ds:schemaRef ds:uri="dd44f18e-5df9-442b-a475-5962878c3dfc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FBE5BC-A231-4580-94F4-41067FC5B1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568</TotalTime>
  <Words>447</Words>
  <Application>Microsoft Office PowerPoint</Application>
  <PresentationFormat>Širokoúhlá obrazovka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„Propagace Archeoparku Mikulčice - Kopčany“</vt:lpstr>
      <vt:lpstr>  Aktivity projektu</vt:lpstr>
      <vt:lpstr>  Brožura</vt:lpstr>
      <vt:lpstr>   Videospot</vt:lpstr>
      <vt:lpstr>   Archeologické dny Mikulčice (25.9.2021)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Lukášková Ivana</dc:creator>
  <cp:lastModifiedBy>Paulíková Šárka</cp:lastModifiedBy>
  <cp:revision>40</cp:revision>
  <dcterms:created xsi:type="dcterms:W3CDTF">2019-03-25T10:23:42Z</dcterms:created>
  <dcterms:modified xsi:type="dcterms:W3CDTF">2023-02-07T15:47:10Z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0x010100C9723BE3D41F70419CA45C4B78CA58F7</vt:lpwstr>
  </property>
  <property fmtid="{D5CDD505-2E9C-101B-9397-08002B2CF9AE}" pid="3" name="MSIP_Label_690ebb53-23a2-471a-9c6e-17bd0d11311e_Enabled">
    <vt:lpwstr>true</vt:lpwstr>
  </property>
  <property fmtid="{D5CDD505-2E9C-101B-9397-08002B2CF9AE}" pid="4" name="MSIP_Label_690ebb53-23a2-471a-9c6e-17bd0d11311e_SetDate">
    <vt:lpwstr>2020-08-26T14:01:49Z</vt:lpwstr>
  </property>
  <property fmtid="{D5CDD505-2E9C-101B-9397-08002B2CF9AE}" pid="5" name="MSIP_Label_690ebb53-23a2-471a-9c6e-17bd0d11311e_Method">
    <vt:lpwstr>Standard</vt:lpwstr>
  </property>
  <property fmtid="{D5CDD505-2E9C-101B-9397-08002B2CF9AE}" pid="6" name="MSIP_Label_690ebb53-23a2-471a-9c6e-17bd0d11311e_Name">
    <vt:lpwstr>690ebb53-23a2-471a-9c6e-17bd0d11311e</vt:lpwstr>
  </property>
  <property fmtid="{D5CDD505-2E9C-101B-9397-08002B2CF9AE}" pid="7" name="MSIP_Label_690ebb53-23a2-471a-9c6e-17bd0d11311e_SiteId">
    <vt:lpwstr>418bc066-1b00-4aad-ad98-9ead95bb26a9</vt:lpwstr>
  </property>
  <property fmtid="{D5CDD505-2E9C-101B-9397-08002B2CF9AE}" pid="8" name="MSIP_Label_690ebb53-23a2-471a-9c6e-17bd0d11311e_ActionId">
    <vt:lpwstr>773caeae-156c-479f-98a6-0000f91f333f</vt:lpwstr>
  </property>
  <property fmtid="{D5CDD505-2E9C-101B-9397-08002B2CF9AE}" pid="9" name="MSIP_Label_690ebb53-23a2-471a-9c6e-17bd0d11311e_ContentBits">
    <vt:lpwstr>0</vt:lpwstr>
  </property>
</Properties>
</file>